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16"/>
  </p:notesMasterIdLst>
  <p:handoutMasterIdLst>
    <p:handoutMasterId r:id="rId117"/>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861" r:id="rId91"/>
    <p:sldId id="862" r:id="rId92"/>
    <p:sldId id="669" r:id="rId93"/>
    <p:sldId id="957" r:id="rId94"/>
    <p:sldId id="670" r:id="rId95"/>
    <p:sldId id="671" r:id="rId96"/>
    <p:sldId id="673" r:id="rId97"/>
    <p:sldId id="672" r:id="rId98"/>
    <p:sldId id="958" r:id="rId99"/>
    <p:sldId id="863" r:id="rId100"/>
    <p:sldId id="675" r:id="rId101"/>
    <p:sldId id="676" r:id="rId102"/>
    <p:sldId id="677" r:id="rId103"/>
    <p:sldId id="959" r:id="rId104"/>
    <p:sldId id="964" r:id="rId105"/>
    <p:sldId id="965" r:id="rId106"/>
    <p:sldId id="867" r:id="rId107"/>
    <p:sldId id="978" r:id="rId108"/>
    <p:sldId id="982" r:id="rId109"/>
    <p:sldId id="983" r:id="rId110"/>
    <p:sldId id="984" r:id="rId111"/>
    <p:sldId id="985" r:id="rId112"/>
    <p:sldId id="989" r:id="rId113"/>
    <p:sldId id="990" r:id="rId114"/>
    <p:sldId id="991" r:id="rId115"/>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2"/>
        <p:sld r:id="rId93"/>
        <p:sld r:id="rId95"/>
        <p:sld r:id="rId96"/>
        <p:sld r:id="rId98"/>
        <p:sld r:id="rId97"/>
      </p:sldLst>
    </p:custShow>
    <p:custShow name="Lab:  Creating Tests" id="25">
      <p:sldLst>
        <p:sld r:id="rId100"/>
        <p:sld r:id="rId101"/>
        <p:sld r:id="rId102"/>
        <p:sld r:id="rId103"/>
      </p:sldLst>
    </p:custShow>
    <p:custShow name="Lab:   Test Case Fundamentals" id="26">
      <p:sldLst>
        <p:sld r:id="rId107"/>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18"/>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098" autoAdjust="0"/>
  </p:normalViewPr>
  <p:slideViewPr>
    <p:cSldViewPr snapToGrid="0" snapToObjects="1" showGuides="1">
      <p:cViewPr varScale="1">
        <p:scale>
          <a:sx n="57" d="100"/>
          <a:sy n="57" d="100"/>
        </p:scale>
        <p:origin x="922"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62" d="100"/>
          <a:sy n="62" d="100"/>
        </p:scale>
        <p:origin x="2390"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handoutMaster" Target="handoutMasters/handout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B9B7421C-E80E-448A-AEDA-A018302FF16B}"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5484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727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88902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7544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9049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3056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54303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13263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4798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37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2382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err="1"/>
              <a:t>VectorCAST</a:t>
            </a:r>
            <a:r>
              <a:rPr lang="en-US" dirty="0"/>
              <a:t> C/C++ training teaches you how to use </a:t>
            </a:r>
            <a:r>
              <a:rPr lang="en-US" dirty="0" err="1"/>
              <a:t>VectorCAST</a:t>
            </a:r>
            <a:endParaRPr lang="en-US" dirty="0"/>
          </a:p>
          <a:p>
            <a:endParaRPr lang="en-US" dirty="0"/>
          </a:p>
          <a:p>
            <a:r>
              <a:rPr lang="en-US" dirty="0" err="1"/>
              <a:t>VectorCAST</a:t>
            </a:r>
            <a:r>
              <a:rPr lang="en-US" dirty="0"/>
              <a: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a:t>
            </a:r>
            <a:r>
              <a:rPr lang="en-US" dirty="0" err="1"/>
              <a:t>VectorCAST</a:t>
            </a:r>
            <a:r>
              <a:rPr lang="en-US" dirty="0"/>
              <a: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a:t>
            </a:r>
            <a:r>
              <a:rPr lang="en-US" dirty="0" err="1"/>
              <a:t>VectorCAST</a:t>
            </a:r>
            <a:r>
              <a:rPr lang="en-US" dirty="0"/>
              <a:t> working directory in another location outside of the source base, </a:t>
            </a:r>
            <a:r>
              <a:rPr lang="en-US" dirty="0" err="1"/>
              <a:t>VectorCAST</a:t>
            </a:r>
            <a:r>
              <a:rPr lang="en-US" dirty="0"/>
              <a: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VectorCAST</a:t>
            </a:r>
            <a:r>
              <a:rPr lang="en-US" dirty="0"/>
              <a: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a:t>
            </a:r>
            <a:r>
              <a:rPr lang="en-US" dirty="0" err="1"/>
              <a:t>VectorCAST</a:t>
            </a:r>
            <a:r>
              <a:rPr lang="en-US" dirty="0"/>
              <a:t> working directory contains the Support Files folder and the start up scripts for </a:t>
            </a:r>
            <a:r>
              <a:rPr lang="en-US" dirty="0" err="1"/>
              <a:t>VectorCAST</a:t>
            </a:r>
            <a:r>
              <a:rPr lang="en-US" dirty="0"/>
              <a:t>.</a:t>
            </a:r>
          </a:p>
          <a:p>
            <a:endParaRPr lang="en-US" dirty="0"/>
          </a:p>
          <a:p>
            <a:r>
              <a:rPr lang="en-US" dirty="0"/>
              <a:t>Of course there will be other files once we create a </a:t>
            </a:r>
            <a:r>
              <a:rPr lang="en-US" dirty="0" err="1"/>
              <a:t>VectorCAST</a:t>
            </a:r>
            <a:r>
              <a:rPr lang="en-US" dirty="0"/>
              <a: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a:t>
            </a:r>
            <a:r>
              <a:rPr lang="en-US" dirty="0" err="1"/>
              <a:t>dir</a:t>
            </a:r>
            <a:r>
              <a:rPr lang="en-US" dirty="0"/>
              <a:t>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a:t>
            </a:r>
            <a:r>
              <a:rPr lang="en-US" dirty="0" err="1"/>
              <a:t>VectorCAST</a:t>
            </a:r>
            <a:r>
              <a:rPr lang="en-US" dirty="0"/>
              <a: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a:t>
            </a:r>
            <a:r>
              <a:rPr lang="en-US" dirty="0" err="1"/>
              <a:t>VectorCAST</a:t>
            </a:r>
            <a:r>
              <a:rPr lang="en-US" dirty="0"/>
              <a: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a:t>
            </a:r>
            <a:r>
              <a:rPr lang="en-US" dirty="0" err="1"/>
              <a:t>VectorCAST</a:t>
            </a:r>
            <a:r>
              <a:rPr lang="en-US" dirty="0"/>
              <a:t> modifies a unit for stub-by-function, Visual Studio </a:t>
            </a:r>
            <a:r>
              <a:rPr lang="en-US" dirty="0" err="1"/>
              <a:t>whitebox</a:t>
            </a:r>
            <a:r>
              <a:rPr lang="en-US" dirty="0"/>
              <a:t>, or code coverage, it may first preprocess the unit to expand macros and header files. This option tells </a:t>
            </a:r>
            <a:r>
              <a:rPr lang="en-US" dirty="0" err="1"/>
              <a:t>VectorCAST</a:t>
            </a:r>
            <a:r>
              <a:rPr lang="en-US" dirty="0"/>
              <a: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a:t>
            </a:r>
            <a:r>
              <a:rPr lang="en-US" dirty="0" err="1"/>
              <a:t>i</a:t>
            </a:r>
            <a:r>
              <a:rPr lang="en-US" dirty="0"/>
              <a:t>,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a:t>
            </a:r>
            <a:r>
              <a:rPr lang="en-US" dirty="0" err="1"/>
              <a:t>SupportFiles</a:t>
            </a:r>
            <a:r>
              <a:rPr lang="en-US" dirty="0"/>
              <a:t>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a:t>
            </a:r>
            <a:r>
              <a:rPr lang="en-US" dirty="0" err="1"/>
              <a:t>the</a:t>
            </a:r>
            <a:r>
              <a:rPr lang="en-US" dirty="0"/>
              <a:t> </a:t>
            </a:r>
            <a:r>
              <a:rPr lang="en-US" dirty="0" err="1"/>
              <a:t>VectorCAST</a:t>
            </a:r>
            <a:r>
              <a:rPr lang="en-US" dirty="0"/>
              <a: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err="1"/>
              <a:t>VectorCAST</a:t>
            </a:r>
            <a:r>
              <a:rPr lang="en-US" dirty="0"/>
              <a: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a:t>
            </a:r>
            <a:r>
              <a:rPr lang="en-US" dirty="0" err="1"/>
              <a:t>VectorCAST</a:t>
            </a:r>
            <a:r>
              <a:rPr lang="en-US" dirty="0"/>
              <a: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a:t>
            </a:r>
            <a:r>
              <a:rPr lang="en-US" dirty="0" err="1"/>
              <a:t>VectorCAST</a:t>
            </a:r>
            <a:r>
              <a:rPr lang="en-US" dirty="0"/>
              <a:t> integrates with other tools you have in your development environment.  </a:t>
            </a:r>
          </a:p>
          <a:p>
            <a:r>
              <a:rPr lang="en-US" dirty="0" err="1"/>
              <a:t>VectorCAST</a:t>
            </a:r>
            <a:r>
              <a:rPr lang="en-US" dirty="0"/>
              <a:t> products reside on the bottom and right side of the V where testing takes place.</a:t>
            </a:r>
          </a:p>
          <a:p>
            <a:r>
              <a:rPr lang="en-US" dirty="0" err="1"/>
              <a:t>VectorCAST</a:t>
            </a:r>
            <a:r>
              <a:rPr lang="en-US" dirty="0"/>
              <a: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a:t>
            </a:r>
            <a:r>
              <a:rPr lang="en-US" dirty="0" err="1"/>
              <a:t>VectorCAST</a:t>
            </a:r>
            <a:r>
              <a:rPr lang="en-US" dirty="0"/>
              <a: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a:t>
            </a:r>
            <a:r>
              <a:rPr lang="en-US" dirty="0" err="1"/>
              <a:t>VectorCAST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a:t>
            </a:r>
            <a:r>
              <a:rPr lang="en-US" dirty="0" err="1"/>
              <a:t>VectorCAST</a:t>
            </a:r>
            <a:r>
              <a:rPr lang="en-US" dirty="0"/>
              <a: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5439662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6679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8651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563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9FA63CCB-43BD-4E14-B1E5-C68DA8FCFA03}"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err="1"/>
              <a:t>VectorCAST</a:t>
            </a:r>
            <a:r>
              <a:rPr lang="en-US" dirty="0"/>
              <a: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srcRect t="6135" b="6135"/>
          <a:stretch>
            <a:fillRect/>
          </a:stretch>
        </p:blipFill>
        <p:spPr>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a:t>
            </a:r>
            <a:r>
              <a:rPr lang="en-US" sz="2000" dirty="0" err="1"/>
              <a:t>scriping</a:t>
            </a:r>
            <a:r>
              <a:rPr lang="en-US" sz="2000" dirty="0"/>
              <a:t> language works. But first we need to build the application.</a:t>
            </a:r>
          </a:p>
          <a:p>
            <a:pPr lvl="2"/>
            <a:r>
              <a:rPr lang="en-US" sz="2000" dirty="0"/>
              <a:t>Close any open environments in </a:t>
            </a:r>
            <a:r>
              <a:rPr lang="en-US" sz="2000" dirty="0" err="1"/>
              <a:t>VectorCAST</a:t>
            </a:r>
            <a:r>
              <a:rPr lang="en-US" sz="2000" dirty="0"/>
              <a:t>.</a:t>
            </a:r>
          </a:p>
          <a:p>
            <a:pPr lvl="2"/>
            <a:r>
              <a:rPr lang="en-US" sz="2000" dirty="0"/>
              <a:t>From </a:t>
            </a:r>
            <a:r>
              <a:rPr lang="en-US" sz="2000" dirty="0" err="1"/>
              <a:t>VectorCAST</a:t>
            </a:r>
            <a:r>
              <a:rPr lang="en-US" sz="2000" dirty="0"/>
              <a: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a:t>
            </a:r>
            <a:r>
              <a:rPr lang="en-US" sz="2000" dirty="0" err="1"/>
              <a:t>src</a:t>
            </a:r>
            <a:r>
              <a:rPr lang="en-US" sz="2000" dirty="0"/>
              <a:t>”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a:t>
            </a:r>
            <a:r>
              <a:rPr lang="en-US" sz="2000" dirty="0" err="1"/>
              <a:t>src</a:t>
            </a:r>
            <a:r>
              <a:rPr lang="en-US" sz="2000" dirty="0"/>
              <a:t>” directory execute lua.exe and enter the following commands</a:t>
            </a:r>
          </a:p>
          <a:p>
            <a:pPr lvl="3"/>
            <a:r>
              <a:rPr lang="en-US" sz="1800" dirty="0"/>
              <a:t>print “Hello world!!”</a:t>
            </a:r>
          </a:p>
          <a:p>
            <a:pPr lvl="3"/>
            <a:r>
              <a:rPr lang="en-US" sz="1800" dirty="0" err="1"/>
              <a:t>os.exit</a:t>
            </a:r>
            <a:r>
              <a:rPr lang="en-US" sz="1800" dirty="0"/>
              <a:t>()</a:t>
            </a:r>
          </a:p>
          <a:p>
            <a:pPr lvl="2"/>
            <a:r>
              <a:rPr lang="en-US" sz="2000" dirty="0"/>
              <a:t>Change to the lua-5.3.4-tests to run sample test script</a:t>
            </a:r>
          </a:p>
          <a:p>
            <a:pPr lvl="3"/>
            <a:r>
              <a:rPr lang="en-US" sz="1800" dirty="0"/>
              <a:t>..\lua-5.3.5\</a:t>
            </a:r>
            <a:r>
              <a:rPr lang="en-US" sz="1800" dirty="0" err="1"/>
              <a:t>src</a:t>
            </a:r>
            <a:r>
              <a:rPr lang="en-US" sz="1800" dirty="0"/>
              <a:t>\lua.exe </a:t>
            </a:r>
            <a:r>
              <a:rPr lang="en-US" sz="1800" dirty="0" err="1"/>
              <a:t>strings.lua</a:t>
            </a:r>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a:t>
            </a:r>
            <a:r>
              <a:rPr lang="en-US" sz="2000" dirty="0" err="1"/>
              <a:t>VectorCAST</a:t>
            </a:r>
            <a:r>
              <a:rPr lang="en-US" sz="2000" dirty="0"/>
              <a:t> Project View right click on compiler node GNU_Native_9.x_9.2_C and select Add Test Suite</a:t>
            </a:r>
          </a:p>
          <a:p>
            <a:pPr lvl="2"/>
            <a:r>
              <a:rPr lang="en-US" sz="2000" dirty="0"/>
              <a:t>Name the new test suite “</a:t>
            </a:r>
            <a:r>
              <a:rPr lang="en-US" sz="2000" dirty="0" err="1"/>
              <a:t>MinGW_SystemTestSuite</a:t>
            </a:r>
            <a:r>
              <a:rPr lang="en-US" sz="2000" dirty="0"/>
              <a:t>” and click Add</a:t>
            </a:r>
          </a:p>
          <a:p>
            <a:pPr lvl="2"/>
            <a:r>
              <a:rPr lang="en-US" sz="2000" dirty="0"/>
              <a:t>Right click on </a:t>
            </a:r>
            <a:r>
              <a:rPr lang="en-US" sz="2000" dirty="0" err="1"/>
              <a:t>MinGW_SystemTestSuite</a:t>
            </a:r>
            <a:r>
              <a:rPr lang="en-US" sz="2000" dirty="0"/>
              <a:t> and select Add Group</a:t>
            </a:r>
          </a:p>
          <a:p>
            <a:pPr lvl="2"/>
            <a:r>
              <a:rPr lang="en-US" sz="2000" dirty="0"/>
              <a:t>Name the new group “</a:t>
            </a:r>
            <a:r>
              <a:rPr lang="en-US" sz="2000" dirty="0" err="1"/>
              <a:t>MinGW_SystemTestGroup</a:t>
            </a:r>
            <a:r>
              <a:rPr lang="en-US" sz="2000" dirty="0"/>
              <a:t>” and select Add</a:t>
            </a:r>
          </a:p>
          <a:p>
            <a:pPr>
              <a:buNone/>
            </a:pPr>
            <a:r>
              <a:rPr lang="en-US" sz="2000" dirty="0"/>
              <a:t>Create the QA environment</a:t>
            </a:r>
          </a:p>
          <a:p>
            <a:pPr lvl="2"/>
            <a:r>
              <a:rPr lang="en-US" sz="2000" dirty="0"/>
              <a:t>Right click on </a:t>
            </a:r>
            <a:r>
              <a:rPr lang="en-US" sz="2000" dirty="0" err="1"/>
              <a:t>MinGW_SystemTestGroup</a:t>
            </a:r>
            <a:r>
              <a:rPr lang="en-US" sz="2000" dirty="0"/>
              <a:t> and select Create System Test Environment-&gt;interactive</a:t>
            </a:r>
          </a:p>
          <a:p>
            <a:pPr lvl="2"/>
            <a:r>
              <a:rPr lang="en-US" sz="2000" dirty="0"/>
              <a:t>Step 2:</a:t>
            </a:r>
          </a:p>
          <a:p>
            <a:pPr lvl="3"/>
            <a:r>
              <a:rPr lang="en-US" sz="1800" dirty="0"/>
              <a:t>Name the environment “</a:t>
            </a:r>
            <a:r>
              <a:rPr lang="en-US" sz="1800" dirty="0" err="1"/>
              <a:t>Lua_System_Test</a:t>
            </a:r>
            <a:r>
              <a:rPr lang="en-US" sz="1800" dirty="0"/>
              <a: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a:t>
            </a:r>
            <a:r>
              <a:rPr lang="en-US" dirty="0" err="1"/>
              <a:t>VectorCAST</a:t>
            </a:r>
            <a:r>
              <a:rPr lang="en-US" dirty="0"/>
              <a: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a:t>
            </a:r>
            <a:r>
              <a:rPr lang="en-US" sz="1800" dirty="0" err="1"/>
              <a:t>src</a:t>
            </a:r>
            <a:r>
              <a:rPr lang="en-US" sz="1800" dirty="0"/>
              <a:t>”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a:t>
            </a:r>
            <a:r>
              <a:rPr lang="en-US" sz="2000" dirty="0" err="1"/>
              <a:t>c_cover_io</a:t>
            </a:r>
            <a:r>
              <a:rPr lang="en-US" sz="2000" dirty="0"/>
              <a:t>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a:t>
            </a:r>
            <a:r>
              <a:rPr lang="en-US" dirty="0" err="1"/>
              <a:t>VectorCAST</a:t>
            </a:r>
            <a:r>
              <a:rPr lang="en-US" dirty="0"/>
              <a: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a:t>
            </a:r>
            <a:r>
              <a:rPr lang="en-US" sz="2000" dirty="0" err="1"/>
              <a:t>Statement+Branch</a:t>
            </a:r>
            <a:endParaRPr lang="en-US" sz="2000" dirty="0"/>
          </a:p>
          <a:p>
            <a:pPr lvl="3"/>
            <a:r>
              <a:rPr lang="en-US" sz="1800" dirty="0"/>
              <a:t>This will create instrumented copies of the source code and store them in the following directory</a:t>
            </a:r>
          </a:p>
          <a:p>
            <a:pPr lvl="4"/>
            <a:r>
              <a:rPr lang="en-US" sz="1800" dirty="0"/>
              <a:t>\vcast_working\vcast_qa\Lua_System_Test\</a:t>
            </a:r>
            <a:r>
              <a:rPr lang="en-US" sz="1800" dirty="0" err="1"/>
              <a:t>vc-inst</a:t>
            </a:r>
            <a:endParaRPr lang="en-US" sz="1800" dirty="0"/>
          </a:p>
          <a:p>
            <a:pPr>
              <a:buNone/>
            </a:pPr>
            <a:endParaRPr lang="en-US" sz="2000" dirty="0"/>
          </a:p>
          <a:p>
            <a:pPr>
              <a:buNone/>
            </a:pPr>
            <a:r>
              <a:rPr lang="en-US" sz="2000" dirty="0"/>
              <a:t>Lua builds two executables: lua.exe and luac.exe. Therefore, there are two main functions in each source file </a:t>
            </a:r>
            <a:r>
              <a:rPr lang="en-US" sz="2000" dirty="0" err="1"/>
              <a:t>lua.c</a:t>
            </a:r>
            <a:r>
              <a:rPr lang="en-US" sz="2000" dirty="0"/>
              <a:t> and </a:t>
            </a:r>
            <a:r>
              <a:rPr lang="en-US" sz="2000" dirty="0" err="1"/>
              <a:t>luac.c</a:t>
            </a:r>
            <a:r>
              <a:rPr lang="en-US" sz="2000" dirty="0"/>
              <a:t>. We will append Cover IO to each file.</a:t>
            </a:r>
          </a:p>
          <a:p>
            <a:pPr lvl="2"/>
            <a:r>
              <a:rPr lang="en-US" sz="2000" dirty="0"/>
              <a:t>Right click on </a:t>
            </a:r>
            <a:r>
              <a:rPr lang="en-US" sz="2000" dirty="0" err="1"/>
              <a:t>lua.c</a:t>
            </a:r>
            <a:r>
              <a:rPr lang="en-US" sz="2000" dirty="0"/>
              <a:t> and select Append Cover IO</a:t>
            </a:r>
          </a:p>
          <a:p>
            <a:pPr lvl="2"/>
            <a:r>
              <a:rPr lang="en-US" sz="2000" dirty="0"/>
              <a:t>Do the same for </a:t>
            </a:r>
            <a:r>
              <a:rPr lang="en-US" sz="2000" dirty="0" err="1"/>
              <a:t>luac.c</a:t>
            </a:r>
            <a:endParaRPr lang="en-US" sz="2000" dirty="0"/>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a:t>
            </a:r>
            <a:r>
              <a:rPr lang="en-US" dirty="0" err="1"/>
              <a:t>c_cover_io.c</a:t>
            </a:r>
            <a:endParaRPr lang="en-US" dirty="0"/>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a:t>
            </a:r>
            <a:r>
              <a:rPr lang="en-US" sz="2000" dirty="0" err="1"/>
              <a:t>Lua_System_Test</a:t>
            </a:r>
            <a:r>
              <a:rPr lang="en-US" sz="2000" dirty="0"/>
              <a:t> environment and select </a:t>
            </a:r>
          </a:p>
          <a:p>
            <a:pPr lvl="3"/>
            <a:r>
              <a:rPr lang="en-US" sz="1800" dirty="0"/>
              <a:t>System Testing-&gt;Edit Script</a:t>
            </a:r>
          </a:p>
          <a:p>
            <a:pPr lvl="2"/>
            <a:r>
              <a:rPr lang="en-US" sz="2000" dirty="0"/>
              <a:t>In the editor find “</a:t>
            </a:r>
            <a:r>
              <a:rPr lang="en-US" sz="2000" dirty="0" err="1"/>
              <a:t>self.locationWhereWeRunMake</a:t>
            </a:r>
            <a:r>
              <a:rPr lang="en-US" sz="2000" dirty="0"/>
              <a:t>” and edit to the following:</a:t>
            </a:r>
          </a:p>
          <a:p>
            <a:pPr lvl="3"/>
            <a:r>
              <a:rPr lang="en-US" sz="1800" dirty="0" err="1"/>
              <a:t>self.locationWhereWeRunMake</a:t>
            </a:r>
            <a:r>
              <a:rPr lang="en-US" sz="1800" dirty="0"/>
              <a:t> = </a:t>
            </a:r>
            <a:r>
              <a:rPr lang="en-US" sz="1800" dirty="0" err="1"/>
              <a:t>os.environ</a:t>
            </a:r>
            <a:r>
              <a:rPr lang="en-US" sz="1800" dirty="0"/>
              <a:t>['VCAST_SRC_BASE’]</a:t>
            </a:r>
          </a:p>
          <a:p>
            <a:pPr lvl="3"/>
            <a:r>
              <a:rPr lang="en-US" sz="1800" dirty="0"/>
              <a:t>Using the environment variable will make this solution portable.</a:t>
            </a:r>
          </a:p>
          <a:p>
            <a:pPr lvl="2"/>
            <a:r>
              <a:rPr lang="en-US" sz="2000" dirty="0"/>
              <a:t>Find “</a:t>
            </a:r>
            <a:r>
              <a:rPr lang="en-US" sz="2000" dirty="0" err="1"/>
              <a:t>self.topLevelMakeCommand</a:t>
            </a:r>
            <a:r>
              <a:rPr lang="en-US" sz="2000" dirty="0"/>
              <a:t>” and edit to the following:</a:t>
            </a:r>
          </a:p>
          <a:p>
            <a:pPr lvl="3"/>
            <a:r>
              <a:rPr lang="en-US" sz="1800" dirty="0" err="1"/>
              <a:t>self.topLevelMakeCommand</a:t>
            </a:r>
            <a:r>
              <a:rPr lang="en-US" sz="1800" dirty="0"/>
              <a:t>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a:t>
            </a:r>
            <a:r>
              <a:rPr lang="en-US" sz="2000" dirty="0" err="1"/>
              <a:t>VectorCAST</a:t>
            </a:r>
            <a:r>
              <a:rPr lang="en-US" sz="2000" dirty="0"/>
              <a:t>/QA environment we need to generate regression scripts.</a:t>
            </a:r>
          </a:p>
          <a:p>
            <a:pPr lvl="2"/>
            <a:r>
              <a:rPr lang="en-US" sz="2000" dirty="0"/>
              <a:t>Open the </a:t>
            </a:r>
            <a:r>
              <a:rPr lang="en-US" sz="2000" dirty="0" err="1"/>
              <a:t>Lua_System_Test</a:t>
            </a:r>
            <a:r>
              <a:rPr lang="en-US" sz="2000" dirty="0"/>
              <a:t> QA environment.</a:t>
            </a:r>
          </a:p>
          <a:p>
            <a:pPr lvl="2"/>
            <a:r>
              <a:rPr lang="en-US" sz="2000" dirty="0"/>
              <a:t>Select Environment-&gt;Create Regression Script</a:t>
            </a:r>
          </a:p>
          <a:p>
            <a:pPr lvl="2"/>
            <a:r>
              <a:rPr lang="en-US" sz="2000" dirty="0"/>
              <a:t>In the Choose Save Directory dialog select the </a:t>
            </a:r>
            <a:r>
              <a:rPr lang="en-US" sz="2000" dirty="0" err="1"/>
              <a:t>vcast_qa</a:t>
            </a:r>
            <a:r>
              <a:rPr lang="en-US" sz="2000" dirty="0"/>
              <a:t> folder and click on Choose.</a:t>
            </a:r>
          </a:p>
          <a:p>
            <a:pPr lvl="2"/>
            <a:r>
              <a:rPr lang="en-US" sz="2000" dirty="0"/>
              <a:t>Select OK when the Regression Script Built dialog appears.</a:t>
            </a:r>
          </a:p>
          <a:p>
            <a:pPr lvl="2"/>
            <a:r>
              <a:rPr lang="en-US" sz="2000" dirty="0"/>
              <a:t>Open the </a:t>
            </a:r>
            <a:r>
              <a:rPr lang="en-US" sz="2000" dirty="0" err="1"/>
              <a:t>vcast_qa</a:t>
            </a:r>
            <a:r>
              <a:rPr lang="en-US" sz="2000" dirty="0"/>
              <a:t> folder and verify that Lua_System_Test.bat and </a:t>
            </a:r>
            <a:r>
              <a:rPr lang="en-US" sz="2000" dirty="0" err="1"/>
              <a:t>Lua_System_Test.enc</a:t>
            </a:r>
            <a:r>
              <a:rPr lang="en-US" sz="2000" dirty="0"/>
              <a:t>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a:t>
            </a:r>
            <a:r>
              <a:rPr lang="en-US" sz="2000" dirty="0" err="1"/>
              <a:t>VectorCAST</a:t>
            </a:r>
            <a:r>
              <a:rPr lang="en-US" sz="2000" dirty="0"/>
              <a:t> toolbar and navigate to the “lua-5.3.4-tests” folder.</a:t>
            </a:r>
          </a:p>
          <a:p>
            <a:pPr lvl="2"/>
            <a:r>
              <a:rPr lang="en-US" sz="2000" dirty="0"/>
              <a:t>At the command line enter the following commands</a:t>
            </a:r>
          </a:p>
          <a:p>
            <a:pPr lvl="3"/>
            <a:r>
              <a:rPr lang="en-US" sz="1800" dirty="0"/>
              <a:t>..\lua-5.3.5\</a:t>
            </a:r>
            <a:r>
              <a:rPr lang="en-US" sz="1800" dirty="0" err="1"/>
              <a:t>src</a:t>
            </a:r>
            <a:r>
              <a:rPr lang="en-US" sz="1800" dirty="0"/>
              <a:t>\lua.exe </a:t>
            </a:r>
            <a:r>
              <a:rPr lang="en-US" sz="1800" dirty="0" err="1"/>
              <a:t>constructs.lua</a:t>
            </a:r>
            <a:endParaRPr lang="en-US" sz="1800" dirty="0"/>
          </a:p>
          <a:p>
            <a:pPr lvl="3"/>
            <a:r>
              <a:rPr lang="en-US" sz="1800" dirty="0"/>
              <a:t>..\lua-5.3.5\</a:t>
            </a:r>
            <a:r>
              <a:rPr lang="en-US" sz="1800" dirty="0" err="1"/>
              <a:t>src</a:t>
            </a:r>
            <a:r>
              <a:rPr lang="en-US" sz="1800" dirty="0"/>
              <a:t>\lua.exe </a:t>
            </a:r>
            <a:r>
              <a:rPr lang="en-US" sz="1800" dirty="0" err="1"/>
              <a:t>literals.lua</a:t>
            </a:r>
            <a:endParaRPr lang="en-US" sz="1800" dirty="0"/>
          </a:p>
          <a:p>
            <a:pPr lvl="3"/>
            <a:r>
              <a:rPr lang="en-US" sz="1800" dirty="0"/>
              <a:t>..\lua-5.3.5\</a:t>
            </a:r>
            <a:r>
              <a:rPr lang="en-US" sz="1800" dirty="0" err="1"/>
              <a:t>src</a:t>
            </a:r>
            <a:r>
              <a:rPr lang="en-US" sz="1800" dirty="0"/>
              <a:t>\lua.exe </a:t>
            </a:r>
            <a:r>
              <a:rPr lang="en-US" sz="1800" dirty="0" err="1"/>
              <a:t>goto.lua</a:t>
            </a:r>
            <a:endParaRPr lang="en-US" sz="1800" dirty="0"/>
          </a:p>
          <a:p>
            <a:pPr lvl="3"/>
            <a:r>
              <a:rPr lang="en-US" sz="1800" dirty="0"/>
              <a:t>..\lua-5.3.5\</a:t>
            </a:r>
            <a:r>
              <a:rPr lang="en-US" sz="1800" dirty="0" err="1"/>
              <a:t>src</a:t>
            </a:r>
            <a:r>
              <a:rPr lang="en-US" sz="1800" dirty="0"/>
              <a:t>\lua.exe </a:t>
            </a:r>
            <a:r>
              <a:rPr lang="en-US" sz="1800" dirty="0" err="1"/>
              <a:t>locals.lua</a:t>
            </a:r>
            <a:endParaRPr lang="en-US" sz="1800" dirty="0"/>
          </a:p>
          <a:p>
            <a:pPr>
              <a:buNone/>
            </a:pPr>
            <a:r>
              <a:rPr lang="en-US" sz="2000" dirty="0"/>
              <a:t>Now we can collect coverage data from the system tests that were executed to import into </a:t>
            </a:r>
            <a:r>
              <a:rPr lang="en-US" sz="2000" dirty="0" err="1"/>
              <a:t>VectorCAST</a:t>
            </a:r>
            <a:r>
              <a:rPr lang="en-US" sz="2000" dirty="0"/>
              <a:t>.</a:t>
            </a:r>
          </a:p>
          <a:p>
            <a:pPr lvl="2"/>
            <a:r>
              <a:rPr lang="en-US" sz="2000" dirty="0"/>
              <a:t>Open the </a:t>
            </a:r>
            <a:r>
              <a:rPr lang="en-US" sz="2000" dirty="0" err="1"/>
              <a:t>Lua_System_Test</a:t>
            </a:r>
            <a:r>
              <a:rPr lang="en-US" sz="2000" dirty="0"/>
              <a:t> environment and select Environment-&gt;Add Test Results.</a:t>
            </a:r>
          </a:p>
          <a:p>
            <a:pPr lvl="2"/>
            <a:r>
              <a:rPr lang="en-US" sz="2000" dirty="0"/>
              <a:t>Navigate to the “lua-5.3.5\</a:t>
            </a:r>
            <a:r>
              <a:rPr lang="en-US" sz="2000" dirty="0" err="1"/>
              <a:t>src</a:t>
            </a:r>
            <a:r>
              <a:rPr lang="en-US" sz="2000" dirty="0"/>
              <a:t>”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57279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err="1"/>
              <a:t>VectorCAST</a:t>
            </a:r>
            <a:r>
              <a:rPr lang="en-US" sz="2000" dirty="0"/>
              <a:t> C/C++ Workflow</a:t>
            </a:r>
          </a:p>
          <a:p>
            <a:pPr lvl="2"/>
            <a:r>
              <a:rPr lang="en-US" sz="2000" dirty="0"/>
              <a:t>Module 3</a:t>
            </a:r>
          </a:p>
          <a:p>
            <a:pPr lvl="4"/>
            <a:r>
              <a:rPr lang="en-US" sz="2000" dirty="0" err="1"/>
              <a:t>VectorCAST</a:t>
            </a:r>
            <a:r>
              <a:rPr lang="en-US" sz="2000" dirty="0"/>
              <a: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a:p>
            <a:pPr lvl="2"/>
            <a:r>
              <a:rPr lang="en-US" sz="2000" dirty="0"/>
              <a:t>Module 6</a:t>
            </a:r>
          </a:p>
          <a:p>
            <a:pPr lvl="3"/>
            <a:r>
              <a:rPr lang="en-US" sz="2000" dirty="0"/>
              <a:t>Customization</a:t>
            </a:r>
          </a:p>
          <a:p>
            <a:pPr lvl="2"/>
            <a:endParaRPr lang="en-US" sz="1800" dirty="0"/>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err="1"/>
              <a:t>VectorCAST</a:t>
            </a:r>
            <a:r>
              <a:rPr lang="en-US" dirty="0"/>
              <a: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err="1"/>
              <a:t>VectorCAST</a:t>
            </a:r>
            <a:r>
              <a:rPr lang="en-US" sz="1800" dirty="0"/>
              <a: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err="1"/>
              <a:t>VectorCAST</a:t>
            </a:r>
            <a:r>
              <a:rPr lang="en-US" dirty="0"/>
              <a: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err="1"/>
              <a:t>VectorCAST</a:t>
            </a:r>
            <a:r>
              <a:rPr lang="en-US" dirty="0"/>
              <a: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err="1"/>
              <a:t>VectorCAST</a:t>
            </a:r>
            <a:r>
              <a:rPr lang="en-US" sz="2000" dirty="0"/>
              <a:t> C/C++ Training</a:t>
            </a:r>
          </a:p>
          <a:p>
            <a:pPr lvl="2"/>
            <a:r>
              <a:rPr lang="en-US" sz="1800" dirty="0"/>
              <a:t>How to use the tools supplied with </a:t>
            </a:r>
            <a:r>
              <a:rPr lang="en-US" sz="1800" dirty="0" err="1"/>
              <a:t>VectorCAST</a:t>
            </a:r>
            <a:endParaRPr lang="en-US" sz="1800" dirty="0"/>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err="1"/>
              <a:t>VectorCAST</a:t>
            </a:r>
            <a:r>
              <a:rPr lang="en-US" sz="2000" dirty="0"/>
              <a:t> Workflow Training</a:t>
            </a:r>
          </a:p>
          <a:p>
            <a:pPr lvl="2"/>
            <a:r>
              <a:rPr lang="en-US" sz="1800" dirty="0"/>
              <a:t>How to implement </a:t>
            </a:r>
            <a:r>
              <a:rPr lang="en-US" sz="1800" dirty="0" err="1"/>
              <a:t>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err="1"/>
              <a:t>VectorCAST</a:t>
            </a:r>
            <a:r>
              <a:rPr lang="en-US" sz="1600" dirty="0"/>
              <a: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a:t>
            </a:r>
            <a:r>
              <a:rPr lang="en-US" dirty="0" err="1"/>
              <a:t>VectorCAST</a:t>
            </a:r>
            <a:r>
              <a:rPr lang="en-US" dirty="0"/>
              <a:t> Workflow and C/C++ Training</a:t>
            </a:r>
          </a:p>
        </p:txBody>
      </p:sp>
      <p:sp>
        <p:nvSpPr>
          <p:cNvPr id="3" name="Title 2"/>
          <p:cNvSpPr>
            <a:spLocks noGrp="1"/>
          </p:cNvSpPr>
          <p:nvPr>
            <p:ph type="title"/>
          </p:nvPr>
        </p:nvSpPr>
        <p:spPr/>
        <p:txBody>
          <a:bodyPr/>
          <a:lstStyle/>
          <a:p>
            <a:r>
              <a:rPr lang="en-US" dirty="0" err="1"/>
              <a:t>VectorCAST</a:t>
            </a:r>
            <a:r>
              <a:rPr lang="en-US" dirty="0"/>
              <a: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a:t>
            </a:r>
            <a:r>
              <a:rPr lang="en-US" dirty="0" err="1"/>
              <a:t>VectorCAST</a:t>
            </a:r>
            <a:r>
              <a:rPr lang="en-US" dirty="0"/>
              <a: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err="1"/>
              <a:t>VectorCAST</a:t>
            </a:r>
            <a:r>
              <a:rPr lang="en-US" dirty="0"/>
              <a: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a:t>
            </a:r>
            <a:r>
              <a:rPr lang="en-US" dirty="0" err="1"/>
              <a:t>DEMO.lic</a:t>
            </a:r>
            <a:endParaRPr lang="en-US" dirty="0"/>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err="1"/>
              <a:t>VectorCAST</a:t>
            </a:r>
            <a:r>
              <a:rPr lang="en-US" dirty="0"/>
              <a: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err="1"/>
              <a:t>VectorCAST</a:t>
            </a:r>
            <a:r>
              <a:rPr lang="en-US" dirty="0"/>
              <a: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a:t>Answers the question: </a:t>
            </a:r>
            <a:r>
              <a:rPr lang="en-US">
                <a:solidFill>
                  <a:srgbClr val="B70032"/>
                </a:solidFill>
              </a:rPr>
              <a:t>“When I ran my code, what actually executed?”</a:t>
            </a:r>
          </a:p>
          <a:p>
            <a:pPr lvl="1" fontAlgn="auto">
              <a:spcAft>
                <a:spcPts val="0"/>
              </a:spcAft>
            </a:pPr>
            <a:endParaRPr lang="en-US">
              <a:solidFill>
                <a:srgbClr val="B70032"/>
              </a:solidFill>
            </a:endParaRPr>
          </a:p>
          <a:p>
            <a:pPr lvl="1" fontAlgn="auto">
              <a:spcAft>
                <a:spcPts val="0"/>
              </a:spcAft>
            </a:pPr>
            <a:r>
              <a:rPr lang="en-US"/>
              <a:t>Identifies </a:t>
            </a:r>
            <a:r>
              <a:rPr lang="en-US" i="1">
                <a:solidFill>
                  <a:srgbClr val="B70032"/>
                </a:solidFill>
              </a:rPr>
              <a:t>gaps </a:t>
            </a:r>
            <a:r>
              <a:rPr lang="en-US"/>
              <a:t>in test coverage</a:t>
            </a:r>
          </a:p>
          <a:p>
            <a:pPr lvl="1" fontAlgn="auto">
              <a:spcAft>
                <a:spcPts val="0"/>
              </a:spcAft>
            </a:pPr>
            <a:r>
              <a:rPr lang="en-US"/>
              <a:t>Each result shows what occurred during one run</a:t>
            </a:r>
          </a:p>
          <a:p>
            <a:pPr lvl="2" fontAlgn="auto">
              <a:spcAft>
                <a:spcPts val="0"/>
              </a:spcAft>
            </a:pPr>
            <a:r>
              <a:rPr lang="en-US"/>
              <a:t>Multiple runs aggregate to show overall coverage</a:t>
            </a:r>
          </a:p>
          <a:p>
            <a:pPr lvl="1" fontAlgn="auto">
              <a:spcAft>
                <a:spcPts val="0"/>
              </a:spcAft>
            </a:pPr>
            <a:r>
              <a:rPr lang="en-US"/>
              <a:t>Coverage is </a:t>
            </a:r>
            <a:r>
              <a:rPr lang="en-US" b="1"/>
              <a:t>NOT</a:t>
            </a:r>
            <a:r>
              <a:rPr lang="en-US"/>
              <a:t> proof that the code is correct!</a:t>
            </a:r>
          </a:p>
          <a:p>
            <a:pPr lvl="2" fontAlgn="auto">
              <a:spcAft>
                <a:spcPts val="0"/>
              </a:spcAft>
            </a:pPr>
            <a:r>
              <a:rPr lang="en-US"/>
              <a:t>Good test pass/fail criteria show correctness.</a:t>
            </a:r>
            <a:endParaRPr lang="en-US" dirty="0"/>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a:t>Instrumentation Concept: </a:t>
            </a:r>
          </a:p>
          <a:p>
            <a:pPr lvl="2" fontAlgn="auto">
              <a:spcAft>
                <a:spcPts val="0"/>
              </a:spcAft>
            </a:pPr>
            <a:r>
              <a:rPr lang="en-US"/>
              <a:t>Like inserting: printf(“Executed line NNN”); throughout source</a:t>
            </a:r>
          </a:p>
          <a:p>
            <a:pPr lvl="2" fontAlgn="auto">
              <a:spcAft>
                <a:spcPts val="0"/>
              </a:spcAft>
            </a:pPr>
            <a:endParaRPr lang="en-US"/>
          </a:p>
          <a:p>
            <a:pPr lvl="1" fontAlgn="auto">
              <a:spcAft>
                <a:spcPts val="0"/>
              </a:spcAft>
            </a:pPr>
            <a:r>
              <a:rPr lang="en-US"/>
              <a:t>Actual:</a:t>
            </a:r>
          </a:p>
          <a:p>
            <a:pPr lvl="2" fontAlgn="auto">
              <a:spcAft>
                <a:spcPts val="0"/>
              </a:spcAft>
            </a:pPr>
            <a:r>
              <a:rPr lang="en-US"/>
              <a:t>Optimized, space-efficient bitfield flags. 0 </a:t>
            </a:r>
            <a:r>
              <a:rPr lang="en-US">
                <a:sym typeface="Wingdings" panose="05000000000000000000" pitchFamily="2" charset="2"/>
              </a:rPr>
              <a:t> 1 on exec.</a:t>
            </a:r>
          </a:p>
          <a:p>
            <a:pPr lvl="2" fontAlgn="auto">
              <a:spcAft>
                <a:spcPts val="0"/>
              </a:spcAft>
            </a:pPr>
            <a:r>
              <a:rPr lang="en-US">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err="1"/>
              <a:t>VectorCAST</a:t>
            </a:r>
            <a:r>
              <a:rPr lang="en-US" dirty="0"/>
              <a:t> Unit Test Build Process</a:t>
            </a:r>
          </a:p>
        </p:txBody>
      </p:sp>
      <p:sp>
        <p:nvSpPr>
          <p:cNvPr id="24578" name="Rectangle 4"/>
          <p:cNvSpPr>
            <a:spLocks noGrp="1" noChangeArrowheads="1"/>
          </p:cNvSpPr>
          <p:nvPr>
            <p:ph type="title"/>
          </p:nvPr>
        </p:nvSpPr>
        <p:spPr/>
        <p:txBody>
          <a:bodyPr/>
          <a:lstStyle/>
          <a:p>
            <a:r>
              <a:rPr lang="en-US" dirty="0" err="1"/>
              <a:t>VectorCAST</a:t>
            </a:r>
            <a:r>
              <a:rPr lang="en-US" dirty="0"/>
              <a: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err="1"/>
              <a:t>VectorCAST</a:t>
            </a:r>
            <a:r>
              <a:rPr lang="en-US" dirty="0"/>
              <a:t> System Test Build Process</a:t>
            </a:r>
          </a:p>
        </p:txBody>
      </p:sp>
      <p:sp>
        <p:nvSpPr>
          <p:cNvPr id="4" name="Title 3"/>
          <p:cNvSpPr>
            <a:spLocks noGrp="1"/>
          </p:cNvSpPr>
          <p:nvPr>
            <p:ph type="title"/>
          </p:nvPr>
        </p:nvSpPr>
        <p:spPr/>
        <p:txBody>
          <a:bodyPr/>
          <a:lstStyle/>
          <a:p>
            <a:r>
              <a:rPr lang="en-US" dirty="0" err="1"/>
              <a:t>VectorCAST</a:t>
            </a:r>
            <a:r>
              <a:rPr lang="en-US" dirty="0"/>
              <a: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a:t>
            </a:r>
            <a:r>
              <a:rPr lang="en-US" sz="1600" dirty="0" err="1"/>
              <a:t>VectorCAST</a:t>
            </a:r>
            <a:r>
              <a:rPr lang="en-US" sz="1600" dirty="0"/>
              <a: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err="1"/>
              <a:t>VectorCAST</a:t>
            </a:r>
            <a:r>
              <a:rPr lang="en-US" dirty="0"/>
              <a: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a:t>Training Modules</a:t>
            </a:r>
            <a:endParaRPr lang="en-US" dirty="0"/>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a:t>
            </a:r>
            <a:r>
              <a:rPr lang="en-US" sz="800" dirty="0" err="1">
                <a:solidFill>
                  <a:srgbClr val="000000"/>
                </a:solidFill>
              </a:rPr>
              <a:t>Kempen</a:t>
            </a:r>
            <a:r>
              <a:rPr lang="en-US" sz="800" dirty="0">
                <a:solidFill>
                  <a:srgbClr val="000000"/>
                </a:solidFill>
              </a:rPr>
              <a:t>,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a:t>
            </a:r>
            <a:r>
              <a:rPr lang="en-US" sz="2000" dirty="0" err="1"/>
              <a:t>VectorCAST</a:t>
            </a:r>
            <a:r>
              <a:rPr lang="en-US" sz="2000" dirty="0"/>
              <a:t> working folder structure.</a:t>
            </a:r>
          </a:p>
          <a:p>
            <a:pPr lvl="2"/>
            <a:r>
              <a:rPr lang="en-US" sz="2000" dirty="0" err="1"/>
              <a:t>VectorCAST</a:t>
            </a:r>
            <a:r>
              <a:rPr lang="en-US" sz="2000" dirty="0"/>
              <a: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a:t>
            </a:r>
            <a:r>
              <a:rPr lang="en-US" sz="2000" dirty="0" err="1"/>
              <a:t>VectorCAST</a:t>
            </a:r>
            <a:r>
              <a:rPr lang="en-US" sz="2000" dirty="0"/>
              <a:t> artifacts in one folder.</a:t>
            </a:r>
          </a:p>
          <a:p>
            <a:pPr lvl="2"/>
            <a:r>
              <a:rPr lang="en-US" sz="2000" dirty="0"/>
              <a:t>Create a </a:t>
            </a:r>
            <a:r>
              <a:rPr lang="en-US" sz="2000" dirty="0" err="1"/>
              <a:t>VectorCAST</a:t>
            </a:r>
            <a:r>
              <a:rPr lang="en-US" sz="2000" dirty="0"/>
              <a:t> working directory in the base directory of your source code.</a:t>
            </a:r>
          </a:p>
          <a:p>
            <a:pPr lvl="3"/>
            <a:r>
              <a:rPr lang="en-US" sz="1800" dirty="0"/>
              <a:t>When you check out the source code from configuration management, </a:t>
            </a:r>
            <a:r>
              <a:rPr lang="en-US" sz="1800" dirty="0" err="1"/>
              <a:t>VectorCAST</a:t>
            </a:r>
            <a:r>
              <a:rPr lang="en-US" sz="1800" dirty="0"/>
              <a:t> artifacts are already available.</a:t>
            </a:r>
          </a:p>
          <a:p>
            <a:pPr lvl="3"/>
            <a:r>
              <a:rPr lang="en-US" sz="1800" dirty="0" err="1"/>
              <a:t>VectorCAST</a:t>
            </a:r>
            <a:r>
              <a:rPr lang="en-US" sz="1800" dirty="0"/>
              <a: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err="1"/>
              <a:t>VectorCAST</a:t>
            </a:r>
            <a:r>
              <a:rPr lang="en-US" sz="2000" dirty="0"/>
              <a:t> Startup Scripts</a:t>
            </a:r>
          </a:p>
          <a:p>
            <a:pPr lvl="2"/>
            <a:r>
              <a:rPr lang="en-US" sz="2000" dirty="0"/>
              <a:t>Stored in the </a:t>
            </a:r>
            <a:r>
              <a:rPr lang="en-US" sz="2000" dirty="0" err="1"/>
              <a:t>VectorCAST</a:t>
            </a:r>
            <a:r>
              <a:rPr lang="en-US" sz="2000" dirty="0"/>
              <a:t> working directory.</a:t>
            </a:r>
          </a:p>
          <a:p>
            <a:pPr lvl="2"/>
            <a:r>
              <a:rPr lang="en-US" sz="2000" dirty="0"/>
              <a:t>Used to set up environment variables useful for automation and portability.</a:t>
            </a:r>
          </a:p>
          <a:p>
            <a:pPr lvl="1">
              <a:buNone/>
            </a:pPr>
            <a:endParaRPr lang="en-US" sz="2000" dirty="0"/>
          </a:p>
          <a:p>
            <a:pPr lvl="1">
              <a:buNone/>
            </a:pPr>
            <a:r>
              <a:rPr lang="en-US" sz="2000" dirty="0" err="1"/>
              <a:t>VectorCAST</a:t>
            </a:r>
            <a:r>
              <a:rPr lang="en-US" sz="2000" dirty="0"/>
              <a:t> Support Files Folder </a:t>
            </a:r>
          </a:p>
          <a:p>
            <a:pPr lvl="2"/>
            <a:r>
              <a:rPr lang="en-US" sz="2000" dirty="0"/>
              <a:t>This is created inside of the </a:t>
            </a:r>
            <a:r>
              <a:rPr lang="en-US" sz="2000" dirty="0" err="1"/>
              <a:t>VectorCAST</a:t>
            </a:r>
            <a:r>
              <a:rPr lang="en-US" sz="2000" dirty="0"/>
              <a:t> working folder.</a:t>
            </a:r>
          </a:p>
          <a:p>
            <a:pPr lvl="2"/>
            <a:r>
              <a:rPr lang="en-US" sz="2000" dirty="0"/>
              <a:t>Used to store files that are essential to </a:t>
            </a:r>
            <a:r>
              <a:rPr lang="en-US" sz="2000" dirty="0" err="1"/>
              <a:t>VectorCAST</a:t>
            </a:r>
            <a:r>
              <a:rPr lang="en-US" sz="2000" dirty="0"/>
              <a:t> and your project</a:t>
            </a:r>
          </a:p>
          <a:p>
            <a:pPr lvl="3"/>
            <a:r>
              <a:rPr lang="en-US" sz="1800" dirty="0"/>
              <a:t>Custom linker scripts</a:t>
            </a:r>
          </a:p>
          <a:p>
            <a:pPr lvl="3"/>
            <a:r>
              <a:rPr lang="en-US" sz="1800" dirty="0"/>
              <a:t>Custom header files</a:t>
            </a:r>
          </a:p>
          <a:p>
            <a:pPr lvl="3"/>
            <a:r>
              <a:rPr lang="en-US" sz="1800" dirty="0"/>
              <a:t>Databases for </a:t>
            </a:r>
            <a:r>
              <a:rPr lang="en-US" sz="1800" dirty="0" err="1"/>
              <a:t>vcshell</a:t>
            </a:r>
            <a:r>
              <a:rPr lang="en-US" sz="1800" dirty="0"/>
              <a:t>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err="1"/>
              <a:t>VectorCAST</a:t>
            </a:r>
            <a:r>
              <a:rPr lang="en-US" sz="2000" dirty="0"/>
              <a:t> is started via two .bat/.</a:t>
            </a:r>
            <a:r>
              <a:rPr lang="en-US" sz="2000" dirty="0" err="1"/>
              <a:t>sh</a:t>
            </a:r>
            <a:r>
              <a:rPr lang="en-US" sz="2000" dirty="0"/>
              <a:t> scripts</a:t>
            </a:r>
          </a:p>
          <a:p>
            <a:pPr lvl="2"/>
            <a:r>
              <a:rPr lang="en-US" sz="1800" dirty="0"/>
              <a:t>setup_env.bat/.sh</a:t>
            </a:r>
          </a:p>
          <a:p>
            <a:pPr lvl="3"/>
            <a:r>
              <a:rPr lang="en-US" sz="1600" dirty="0"/>
              <a:t>Establishes environment variables used for automation and portability</a:t>
            </a:r>
          </a:p>
          <a:p>
            <a:pPr lvl="3"/>
            <a:r>
              <a:rPr lang="en-US" sz="1600" dirty="0"/>
              <a:t>Specifies </a:t>
            </a:r>
            <a:r>
              <a:rPr lang="en-US" sz="1600" dirty="0" err="1"/>
              <a:t>VectorCAST</a:t>
            </a:r>
            <a:r>
              <a:rPr lang="en-US" sz="1600" dirty="0"/>
              <a:t> installation directory and license file</a:t>
            </a:r>
          </a:p>
          <a:p>
            <a:pPr lvl="3"/>
            <a:r>
              <a:rPr lang="en-US" sz="1600" dirty="0"/>
              <a:t>Directories containing executables for build tools and </a:t>
            </a:r>
            <a:r>
              <a:rPr lang="en-US" sz="1600" dirty="0" err="1"/>
              <a:t>VectorCAST</a:t>
            </a:r>
            <a:r>
              <a:rPr lang="en-US" sz="1600" dirty="0"/>
              <a: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a:t>
            </a:r>
            <a:r>
              <a:rPr lang="en-US" sz="1600" dirty="0" err="1"/>
              <a:t>VectorCAST</a:t>
            </a:r>
            <a:endParaRPr lang="en-US" sz="1600" dirty="0"/>
          </a:p>
          <a:p>
            <a:pPr marL="0" lvl="1" indent="0">
              <a:buNone/>
            </a:pPr>
            <a:endParaRPr lang="en-US" sz="2000" dirty="0"/>
          </a:p>
          <a:p>
            <a:pPr marL="0" lvl="1" indent="0">
              <a:buNone/>
            </a:pPr>
            <a:r>
              <a:rPr lang="en-US" sz="2000" dirty="0"/>
              <a:t>Why have two scripts? Why not set up environment variables in Start_VectorCAST.bat/.</a:t>
            </a:r>
            <a:r>
              <a:rPr lang="en-US" sz="2000" dirty="0" err="1"/>
              <a:t>sh</a:t>
            </a:r>
            <a:r>
              <a:rPr lang="en-US" sz="2000" dirty="0"/>
              <a:t>?</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err="1"/>
              <a:t>VectorCAST</a:t>
            </a:r>
            <a:r>
              <a:rPr lang="en-US" dirty="0"/>
              <a: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a:t>
            </a:r>
            <a:r>
              <a:rPr lang="en-US" sz="1800" dirty="0" err="1">
                <a:solidFill>
                  <a:srgbClr val="000000"/>
                </a:solidFill>
              </a:rPr>
              <a:t>dir</a:t>
            </a:r>
            <a:r>
              <a:rPr lang="en-US" sz="1800" dirty="0">
                <a:solidFill>
                  <a:srgbClr val="000000"/>
                </a:solidFill>
              </a:rPr>
              <a:t>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err="1"/>
              <a:t>VectorCAST</a:t>
            </a:r>
            <a:r>
              <a:rPr lang="en-US" sz="2000" dirty="0"/>
              <a: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a:t>
            </a:r>
            <a:r>
              <a:rPr lang="en-US" sz="2000" dirty="0" err="1"/>
              <a:t>VectorCAST</a:t>
            </a:r>
            <a:r>
              <a:rPr lang="en-US" sz="2000" dirty="0"/>
              <a:t> “</a:t>
            </a:r>
            <a:r>
              <a:rPr lang="en-US" sz="2000" dirty="0" err="1"/>
              <a:t>vcshell</a:t>
            </a:r>
            <a:r>
              <a:rPr lang="en-US" sz="2000" dirty="0"/>
              <a:t>”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a:t>
            </a:r>
            <a:r>
              <a:rPr lang="en-US" sz="2400" dirty="0" err="1"/>
              <a:t>Mgr</a:t>
            </a:r>
            <a:r>
              <a:rPr lang="en-US" sz="2400" dirty="0"/>
              <a:t>: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a:t>
            </a:r>
            <a:r>
              <a:rPr lang="en-US" sz="2000" dirty="0" err="1"/>
              <a:t>vcshell</a:t>
            </a:r>
            <a:r>
              <a:rPr lang="en-US" sz="2000" dirty="0"/>
              <a:t>?</a:t>
            </a:r>
          </a:p>
          <a:p>
            <a:pPr lvl="2"/>
            <a:r>
              <a:rPr lang="en-US" sz="2000" dirty="0" err="1"/>
              <a:t>VectorCAST</a:t>
            </a:r>
            <a:r>
              <a:rPr lang="en-US" sz="2000" dirty="0"/>
              <a: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a:t>
            </a:r>
            <a:r>
              <a:rPr lang="en-US" sz="2000" dirty="0" err="1"/>
              <a:t>vcshell.db</a:t>
            </a:r>
            <a:endParaRPr lang="en-US" sz="2000" dirty="0"/>
          </a:p>
          <a:p>
            <a:pPr lvl="2"/>
            <a:r>
              <a:rPr lang="en-US" sz="2000" dirty="0"/>
              <a:t>File specific build commands, file listing, </a:t>
            </a:r>
            <a:r>
              <a:rPr lang="en-US" sz="2000" dirty="0" err="1"/>
              <a:t>etc</a:t>
            </a:r>
            <a:r>
              <a:rPr lang="en-US" sz="2000" dirty="0"/>
              <a:t> can be easily accessed by the command line utility “</a:t>
            </a:r>
            <a:r>
              <a:rPr lang="en-US" sz="2000" dirty="0" err="1"/>
              <a:t>vcdb</a:t>
            </a:r>
            <a:r>
              <a:rPr lang="en-US" sz="2000" dirty="0"/>
              <a:t>” (explained on next slide)</a:t>
            </a:r>
          </a:p>
          <a:p>
            <a:pPr lvl="2"/>
            <a:endParaRPr lang="en-US" sz="2000" dirty="0"/>
          </a:p>
          <a:p>
            <a:r>
              <a:rPr lang="en-US" sz="2400" dirty="0"/>
              <a:t>Example</a:t>
            </a:r>
          </a:p>
          <a:p>
            <a:pPr lvl="2"/>
            <a:r>
              <a:rPr lang="en-US" sz="1800" dirty="0"/>
              <a:t>%VECTORCAST_DIR%\</a:t>
            </a:r>
            <a:r>
              <a:rPr lang="en-US" sz="1800" dirty="0" err="1"/>
              <a:t>vcshell</a:t>
            </a:r>
            <a:r>
              <a:rPr lang="en-US" sz="1800" dirty="0"/>
              <a:t> --</a:t>
            </a:r>
            <a:r>
              <a:rPr lang="en-US" sz="1800" dirty="0" err="1"/>
              <a:t>vcbg</a:t>
            </a:r>
            <a:r>
              <a:rPr lang="en-US" sz="1800" dirty="0"/>
              <a:t> --echo --out=build_log.txt make generic</a:t>
            </a:r>
            <a:endParaRPr lang="en-US" sz="2400" dirty="0"/>
          </a:p>
          <a:p>
            <a:pPr lvl="3"/>
            <a:r>
              <a:rPr lang="en-US" sz="1600" dirty="0"/>
              <a:t>--</a:t>
            </a:r>
            <a:r>
              <a:rPr lang="en-US" sz="1600" dirty="0" err="1"/>
              <a:t>vcbg</a:t>
            </a:r>
            <a:r>
              <a:rPr lang="en-US" sz="1600" dirty="0"/>
              <a:t> is necessary to record commands</a:t>
            </a:r>
          </a:p>
          <a:p>
            <a:pPr lvl="3"/>
            <a:r>
              <a:rPr lang="en-US" sz="1600" dirty="0"/>
              <a:t>--echo (Optional) Output commands to a file</a:t>
            </a:r>
          </a:p>
          <a:p>
            <a:pPr lvl="4"/>
            <a:r>
              <a:rPr lang="en-US" sz="1600" dirty="0"/>
              <a:t>Default file name -&gt; </a:t>
            </a:r>
            <a:r>
              <a:rPr lang="en-US" sz="1600" dirty="0" err="1"/>
              <a:t>vecho.out</a:t>
            </a:r>
            <a:endParaRPr lang="en-US" sz="1600" dirty="0"/>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a:t>
            </a:r>
            <a:r>
              <a:rPr lang="en-US" dirty="0" err="1"/>
              <a:t>vcshell</a:t>
            </a:r>
            <a:r>
              <a:rPr lang="en-US" dirty="0"/>
              <a:t>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a:t>
            </a:r>
            <a:r>
              <a:rPr lang="en-US" dirty="0" err="1"/>
              <a:t>vcdb</a:t>
            </a:r>
            <a:r>
              <a:rPr lang="en-US" dirty="0"/>
              <a:t>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a:t>
            </a:r>
            <a:r>
              <a:rPr lang="en-US" sz="2000" dirty="0" err="1"/>
              <a:t>vcdb</a:t>
            </a:r>
            <a:r>
              <a:rPr lang="en-US" sz="2000" dirty="0"/>
              <a:t>” utility is used to access commands and options recorded by </a:t>
            </a:r>
            <a:r>
              <a:rPr lang="en-US" sz="2000" dirty="0" err="1"/>
              <a:t>vcshell</a:t>
            </a:r>
            <a:r>
              <a:rPr lang="en-US" sz="2000" dirty="0"/>
              <a:t>.</a:t>
            </a:r>
          </a:p>
          <a:p>
            <a:pPr lvl="2"/>
            <a:r>
              <a:rPr lang="en-US" sz="2000" dirty="0"/>
              <a:t>Common database options and commands used with </a:t>
            </a:r>
            <a:r>
              <a:rPr lang="en-US" sz="2000" dirty="0" err="1"/>
              <a:t>vcdb</a:t>
            </a:r>
            <a:r>
              <a:rPr lang="en-US" sz="2000" dirty="0"/>
              <a:t>.</a:t>
            </a:r>
          </a:p>
          <a:p>
            <a:pPr lvl="3"/>
            <a:r>
              <a:rPr lang="en-US" sz="1800" dirty="0"/>
              <a:t>Command Verb (--</a:t>
            </a:r>
            <a:r>
              <a:rPr lang="en-US" sz="1800" dirty="0" err="1"/>
              <a:t>cmd</a:t>
            </a:r>
            <a:r>
              <a:rPr lang="en-US" sz="1800" dirty="0"/>
              <a:t>-verb=)</a:t>
            </a:r>
          </a:p>
          <a:p>
            <a:pPr lvl="4"/>
            <a:r>
              <a:rPr lang="en-US" sz="1800" dirty="0"/>
              <a:t>Compiler executable.</a:t>
            </a:r>
          </a:p>
          <a:p>
            <a:pPr lvl="4"/>
            <a:r>
              <a:rPr lang="en-US" sz="1800" dirty="0"/>
              <a:t>Required by some database commands.</a:t>
            </a:r>
          </a:p>
          <a:p>
            <a:pPr lvl="4"/>
            <a:r>
              <a:rPr lang="en-US" sz="1800" dirty="0"/>
              <a:t>To display all command verbs in the database use “</a:t>
            </a:r>
            <a:r>
              <a:rPr lang="en-US" sz="1800" dirty="0" err="1"/>
              <a:t>dumpverbs</a:t>
            </a:r>
            <a:r>
              <a:rPr lang="en-US" sz="1800" dirty="0"/>
              <a:t>” database command.</a:t>
            </a:r>
          </a:p>
          <a:p>
            <a:pPr lvl="3"/>
            <a:r>
              <a:rPr lang="en-US" sz="1800" dirty="0"/>
              <a:t>Compile Flag (--</a:t>
            </a:r>
            <a:r>
              <a:rPr lang="en-US" sz="1800" dirty="0" err="1"/>
              <a:t>cflag</a:t>
            </a:r>
            <a:r>
              <a:rPr lang="en-US" sz="1800" dirty="0"/>
              <a:t>=)</a:t>
            </a:r>
          </a:p>
          <a:p>
            <a:pPr lvl="4"/>
            <a:r>
              <a:rPr lang="en-US" sz="1800" dirty="0"/>
              <a:t>Compile flag used to compile application.</a:t>
            </a:r>
          </a:p>
          <a:p>
            <a:pPr lvl="3"/>
            <a:r>
              <a:rPr lang="en-US" sz="1800" dirty="0"/>
              <a:t>Output Flag (--</a:t>
            </a:r>
            <a:r>
              <a:rPr lang="en-US" sz="1800" dirty="0" err="1"/>
              <a:t>outputflag</a:t>
            </a:r>
            <a:r>
              <a:rPr lang="en-US" sz="1800" dirty="0"/>
              <a:t>=)</a:t>
            </a:r>
          </a:p>
          <a:p>
            <a:pPr lvl="4"/>
            <a:r>
              <a:rPr lang="en-US" sz="1800" dirty="0"/>
              <a:t>Primary output whether it is an executable, object file or preprocessed C code.</a:t>
            </a:r>
          </a:p>
          <a:p>
            <a:pPr lvl="3"/>
            <a:r>
              <a:rPr lang="en-US" sz="1800" dirty="0" err="1"/>
              <a:t>getcommand</a:t>
            </a:r>
            <a:endParaRPr lang="en-US" sz="1800" dirty="0"/>
          </a:p>
          <a:p>
            <a:pPr lvl="4"/>
            <a:r>
              <a:rPr lang="en-US" sz="1800" dirty="0"/>
              <a:t>Displays the full command of a specific file.</a:t>
            </a:r>
          </a:p>
          <a:p>
            <a:pPr lvl="3"/>
            <a:r>
              <a:rPr lang="en-US" sz="1800" dirty="0" err="1"/>
              <a:t>getppoptions</a:t>
            </a:r>
            <a:endParaRPr lang="en-US" sz="1800" dirty="0"/>
          </a:p>
          <a:p>
            <a:pPr lvl="4"/>
            <a:r>
              <a:rPr lang="en-US" sz="1800" dirty="0"/>
              <a:t>Displays preprocessor flags.</a:t>
            </a:r>
          </a:p>
          <a:p>
            <a:pPr lvl="3"/>
            <a:r>
              <a:rPr lang="en-US" sz="1800" dirty="0" err="1"/>
              <a:t>getfiles</a:t>
            </a:r>
            <a:endParaRPr lang="en-US" sz="1800" dirty="0"/>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err="1"/>
              <a:t>vcdb</a:t>
            </a:r>
            <a:r>
              <a:rPr lang="en-US" sz="1800" dirty="0"/>
              <a:t> </a:t>
            </a:r>
            <a:r>
              <a:rPr lang="en-US" sz="1800" dirty="0" err="1"/>
              <a:t>dumpverbs</a:t>
            </a:r>
            <a:endParaRPr lang="en-US" sz="1800" dirty="0"/>
          </a:p>
          <a:p>
            <a:pPr lvl="3"/>
            <a:r>
              <a:rPr lang="en-US" sz="1600" dirty="0"/>
              <a:t>Dump all verbs used during the build</a:t>
            </a:r>
          </a:p>
          <a:p>
            <a:pPr lvl="1"/>
            <a:r>
              <a:rPr lang="en-US" sz="1800" dirty="0" err="1"/>
              <a:t>vcdb</a:t>
            </a:r>
            <a:r>
              <a:rPr lang="en-US" sz="1800" dirty="0"/>
              <a:t> –cmd-verb=gcc.exe </a:t>
            </a:r>
            <a:r>
              <a:rPr lang="en-US" sz="1800" dirty="0" err="1"/>
              <a:t>dumpcommands</a:t>
            </a:r>
            <a:endParaRPr lang="en-US" sz="1800" dirty="0"/>
          </a:p>
          <a:p>
            <a:pPr lvl="3"/>
            <a:r>
              <a:rPr lang="en-US" sz="1600" dirty="0"/>
              <a:t>Dump all commands used </a:t>
            </a:r>
            <a:r>
              <a:rPr lang="en-US" sz="1600" dirty="0" err="1"/>
              <a:t>durning</a:t>
            </a:r>
            <a:r>
              <a:rPr lang="en-US" sz="1600" dirty="0"/>
              <a:t> </a:t>
            </a:r>
            <a:r>
              <a:rPr lang="en-US" sz="1600" dirty="0" err="1"/>
              <a:t>buld</a:t>
            </a:r>
            <a:r>
              <a:rPr lang="en-US" sz="1600" dirty="0"/>
              <a:t>.</a:t>
            </a:r>
          </a:p>
          <a:p>
            <a:pPr lvl="1"/>
            <a:r>
              <a:rPr lang="en-US" sz="1800" dirty="0" err="1"/>
              <a:t>vcdb</a:t>
            </a:r>
            <a:r>
              <a:rPr lang="en-US" sz="1800" dirty="0"/>
              <a:t> --cmd-verb=gcc.exe --file=</a:t>
            </a:r>
            <a:r>
              <a:rPr lang="en-US" sz="1800" dirty="0" err="1"/>
              <a:t>lapi.c</a:t>
            </a:r>
            <a:r>
              <a:rPr lang="en-US" sz="1800" dirty="0"/>
              <a:t> </a:t>
            </a:r>
            <a:r>
              <a:rPr lang="en-US" sz="1800" dirty="0" err="1"/>
              <a:t>getcommand</a:t>
            </a:r>
            <a:endParaRPr lang="en-US" sz="1800" dirty="0"/>
          </a:p>
          <a:p>
            <a:pPr lvl="3"/>
            <a:r>
              <a:rPr lang="en-US" sz="1600" dirty="0"/>
              <a:t>Returns the compile command for a specific file.</a:t>
            </a:r>
          </a:p>
          <a:p>
            <a:pPr lvl="1"/>
            <a:r>
              <a:rPr lang="en-US" sz="1800" dirty="0" err="1"/>
              <a:t>vcdb</a:t>
            </a:r>
            <a:r>
              <a:rPr lang="en-US" sz="1800" dirty="0"/>
              <a:t> --cmd-verb=gcc.exe --</a:t>
            </a:r>
            <a:r>
              <a:rPr lang="en-US" sz="1800" dirty="0" err="1"/>
              <a:t>cflag</a:t>
            </a:r>
            <a:r>
              <a:rPr lang="en-US" sz="1800" dirty="0"/>
              <a:t>=-c --</a:t>
            </a:r>
            <a:r>
              <a:rPr lang="en-US" sz="1800" dirty="0" err="1"/>
              <a:t>outputflag</a:t>
            </a:r>
            <a:r>
              <a:rPr lang="en-US" sz="1800" dirty="0"/>
              <a:t>=-o  </a:t>
            </a:r>
            <a:r>
              <a:rPr lang="en-US" sz="1800" dirty="0" err="1"/>
              <a:t>getapps</a:t>
            </a:r>
            <a:endParaRPr lang="en-US" sz="1800" dirty="0"/>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err="1"/>
              <a:t>vcdb</a:t>
            </a:r>
            <a:r>
              <a:rPr lang="en-US" dirty="0"/>
              <a:t>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a:t>
            </a:r>
            <a:r>
              <a:rPr lang="en-US" dirty="0" err="1"/>
              <a:t>VectorCAST</a:t>
            </a:r>
            <a:r>
              <a:rPr lang="en-US" dirty="0"/>
              <a: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a:t>
            </a:r>
            <a:r>
              <a:rPr lang="en-US" sz="2400" dirty="0" err="1"/>
              <a:t>MyDocuments</a:t>
            </a:r>
            <a:r>
              <a:rPr lang="en-US" sz="2400" dirty="0"/>
              <a:t>”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a:t>
            </a:r>
            <a:r>
              <a:rPr lang="en-US" dirty="0" err="1"/>
              <a:t>VectorCAST</a:t>
            </a:r>
            <a:r>
              <a:rPr lang="en-US" dirty="0"/>
              <a: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a:t>
            </a:r>
            <a:r>
              <a:rPr lang="en-US" dirty="0" err="1"/>
              <a:t>VectorCAST</a:t>
            </a:r>
            <a:r>
              <a:rPr lang="en-US" dirty="0"/>
              <a: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err="1"/>
              <a:t>VectorCAST</a:t>
            </a:r>
            <a:r>
              <a:rPr lang="en-US" dirty="0"/>
              <a:t> Project Manager </a:t>
            </a:r>
          </a:p>
          <a:p>
            <a:pPr lvl="1">
              <a:buNone/>
            </a:pPr>
            <a:endParaRPr lang="en-US" dirty="0"/>
          </a:p>
          <a:p>
            <a:pPr lvl="1">
              <a:buNone/>
            </a:pPr>
            <a:r>
              <a:rPr lang="en-US" dirty="0"/>
              <a:t>Runtime Support Package (RSP) development</a:t>
            </a:r>
          </a:p>
          <a:p>
            <a:pPr lvl="2"/>
            <a:r>
              <a:rPr lang="en-US" dirty="0"/>
              <a:t>Ensure that </a:t>
            </a:r>
            <a:r>
              <a:rPr lang="en-US" dirty="0" err="1"/>
              <a:t>VectorCAST</a:t>
            </a:r>
            <a:r>
              <a:rPr lang="en-US" dirty="0"/>
              <a:t> can:</a:t>
            </a:r>
          </a:p>
          <a:p>
            <a:pPr lvl="3"/>
            <a:r>
              <a:rPr lang="en-US" dirty="0"/>
              <a:t>Load instrumented code on the target</a:t>
            </a:r>
          </a:p>
          <a:p>
            <a:pPr lvl="3"/>
            <a:r>
              <a:rPr lang="en-US" dirty="0"/>
              <a:t>Receive </a:t>
            </a:r>
            <a:r>
              <a:rPr lang="en-US" dirty="0" err="1"/>
              <a:t>comverage</a:t>
            </a:r>
            <a:r>
              <a:rPr lang="en-US" dirty="0"/>
              <a:t>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err="1"/>
              <a:t>Intrisics</a:t>
            </a:r>
            <a:endParaRPr lang="en-US" dirty="0"/>
          </a:p>
          <a:p>
            <a:pPr lvl="3"/>
            <a:r>
              <a:rPr lang="en-US" dirty="0"/>
              <a:t>Start-up scripts</a:t>
            </a:r>
          </a:p>
          <a:p>
            <a:pPr lvl="1">
              <a:buNone/>
            </a:pPr>
            <a:r>
              <a:rPr lang="en-US" dirty="0"/>
              <a:t>Create a </a:t>
            </a:r>
            <a:r>
              <a:rPr lang="en-US" dirty="0" err="1"/>
              <a:t>VectorCAST</a:t>
            </a:r>
            <a:r>
              <a:rPr lang="en-US" dirty="0"/>
              <a: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a:t>Company Overview</a:t>
            </a:r>
            <a:endParaRPr lang="en-US" dirty="0"/>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a:t>
            </a:r>
            <a:r>
              <a:rPr lang="de-DE" dirty="0" err="1">
                <a:solidFill>
                  <a:schemeClr val="bg1"/>
                </a:solidFill>
              </a:rPr>
              <a:t>critical</a:t>
            </a:r>
            <a:endParaRPr lang="de-DE" dirty="0">
              <a:solidFill>
                <a:schemeClr val="bg1"/>
              </a:solidFill>
            </a:endParaRP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a:t>
            </a:r>
            <a:r>
              <a:rPr lang="en-US" dirty="0" err="1"/>
              <a:t>CANoe</a:t>
            </a:r>
            <a:r>
              <a:rPr lang="en-US" dirty="0"/>
              <a:t>, TRACE32, </a:t>
            </a:r>
            <a:r>
              <a:rPr lang="en-US" dirty="0" err="1"/>
              <a:t>uVision</a:t>
            </a:r>
            <a:r>
              <a:rPr lang="en-US" dirty="0"/>
              <a:t>, </a:t>
            </a:r>
            <a:r>
              <a:rPr lang="en-US" dirty="0" err="1"/>
              <a:t>etc</a:t>
            </a:r>
            <a:endParaRPr lang="en-US" dirty="0"/>
          </a:p>
          <a:p>
            <a:pPr lvl="2"/>
            <a:r>
              <a:rPr lang="en-US" dirty="0"/>
              <a:t>Remote target platform</a:t>
            </a:r>
          </a:p>
          <a:p>
            <a:endParaRPr lang="en-US" dirty="0"/>
          </a:p>
          <a:p>
            <a:r>
              <a:rPr lang="en-US" dirty="0"/>
              <a:t>Architecture of target is not important. </a:t>
            </a:r>
          </a:p>
          <a:p>
            <a:pPr lvl="2"/>
            <a:r>
              <a:rPr lang="en-US" dirty="0" err="1"/>
              <a:t>VectorCAST</a:t>
            </a:r>
            <a:r>
              <a:rPr lang="en-US" dirty="0"/>
              <a: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a:t>
            </a:r>
            <a:r>
              <a:rPr lang="en-US" dirty="0" err="1"/>
              <a:t>VectorCAST</a:t>
            </a:r>
            <a:r>
              <a:rPr lang="en-US" dirty="0"/>
              <a:t> interfaces with specific compiler and target.</a:t>
            </a:r>
          </a:p>
          <a:p>
            <a:endParaRPr lang="en-US" dirty="0"/>
          </a:p>
          <a:p>
            <a:r>
              <a:rPr lang="en-US" dirty="0" err="1"/>
              <a:t>VectorCAST</a:t>
            </a:r>
            <a:r>
              <a:rPr lang="en-US" dirty="0"/>
              <a: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a:t>
            </a:r>
            <a:r>
              <a:rPr lang="en-US" dirty="0" err="1"/>
              <a:t>VectorCAST</a:t>
            </a:r>
            <a:r>
              <a:rPr lang="en-US" dirty="0"/>
              <a:t> to use a series of built-in command sequences to execute the </a:t>
            </a:r>
            <a:r>
              <a:rPr lang="en-US"/>
              <a:t>target program.</a:t>
            </a:r>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a:t>
            </a:r>
            <a:r>
              <a:rPr lang="en-US" dirty="0" err="1"/>
              <a:t>vcshell</a:t>
            </a:r>
            <a:r>
              <a:rPr lang="en-US" dirty="0"/>
              <a:t>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err="1"/>
              <a:t>VectorCAST</a:t>
            </a:r>
            <a:r>
              <a:rPr lang="en-US" dirty="0"/>
              <a:t> uses 3</a:t>
            </a:r>
            <a:r>
              <a:rPr lang="en-US" baseline="30000" dirty="0"/>
              <a:t>rd</a:t>
            </a:r>
            <a:r>
              <a:rPr lang="en-US" dirty="0"/>
              <a:t> party parser (EDG)</a:t>
            </a:r>
          </a:p>
          <a:p>
            <a:endParaRPr lang="en-US" dirty="0"/>
          </a:p>
          <a:p>
            <a:r>
              <a:rPr lang="en-US" dirty="0"/>
              <a:t>Flags are acquired from </a:t>
            </a:r>
            <a:r>
              <a:rPr lang="en-US" dirty="0" err="1"/>
              <a:t>VectorCAST</a:t>
            </a:r>
            <a:r>
              <a:rPr lang="en-US" dirty="0"/>
              <a:t> support</a:t>
            </a:r>
          </a:p>
          <a:p>
            <a:endParaRPr lang="en-US" dirty="0"/>
          </a:p>
          <a:p>
            <a:r>
              <a:rPr lang="en-US" dirty="0"/>
              <a:t>Common flags</a:t>
            </a:r>
          </a:p>
          <a:p>
            <a:pPr lvl="1">
              <a:buFont typeface="Wingdings 3" panose="05040102010807070707" pitchFamily="18" charset="2"/>
              <a:buChar char="u"/>
            </a:pPr>
            <a:r>
              <a:rPr lang="en-US" dirty="0"/>
              <a:t>--</a:t>
            </a:r>
            <a:r>
              <a:rPr lang="en-US" dirty="0" err="1"/>
              <a:t>define_macro</a:t>
            </a:r>
            <a:r>
              <a:rPr lang="en-US" dirty="0"/>
              <a:t>=</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a:t>
            </a:r>
          </a:p>
          <a:p>
            <a:pPr lvl="2"/>
            <a:endParaRPr lang="en-US" dirty="0"/>
          </a:p>
          <a:p>
            <a:r>
              <a:rPr lang="en-US" dirty="0"/>
              <a:t>Post-preprocess command allows you to specify a custom script that transforms non-standard code constructs into code suitable for the parser.</a:t>
            </a:r>
          </a:p>
          <a:p>
            <a:pPr lvl="2"/>
            <a:r>
              <a:rPr lang="en-US" dirty="0" err="1"/>
              <a:t>VectorCAST</a:t>
            </a:r>
            <a:r>
              <a:rPr lang="en-US" dirty="0"/>
              <a: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err="1"/>
              <a:t>Misc</a:t>
            </a:r>
            <a:r>
              <a:rPr lang="en-US" dirty="0"/>
              <a:t>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a:t>
            </a:r>
            <a:r>
              <a:rPr lang="en-US" dirty="0" err="1"/>
              <a:t>include’s</a:t>
            </a:r>
            <a:r>
              <a:rPr lang="en-US" dirty="0"/>
              <a:t>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a:t>
            </a:r>
            <a:r>
              <a:rPr lang="en-US" dirty="0" err="1"/>
              <a:t>include’s</a:t>
            </a:r>
            <a:r>
              <a:rPr lang="en-US" dirty="0"/>
              <a:t>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err="1"/>
              <a:t>Misc</a:t>
            </a:r>
            <a:r>
              <a:rPr lang="en-US" dirty="0"/>
              <a:t>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a:t>
            </a:r>
            <a:r>
              <a:rPr lang="en-US" sz="2000" dirty="0" err="1"/>
              <a:t>VectorCAST</a:t>
            </a:r>
            <a:r>
              <a:rPr lang="en-US" sz="2000" dirty="0"/>
              <a: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a:t>
            </a:r>
            <a:r>
              <a:rPr lang="en-US" dirty="0" err="1"/>
              <a:t>VectorCAST</a:t>
            </a:r>
            <a:r>
              <a:rPr lang="en-US" dirty="0"/>
              <a: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a:t>Company Overview</a:t>
            </a:r>
            <a:endParaRPr lang="en-US" dirty="0"/>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a:t>
            </a:r>
            <a:r>
              <a:rPr lang="en-US" sz="2000" dirty="0" err="1"/>
              <a:t>VectorCAST</a:t>
            </a:r>
            <a:r>
              <a:rPr lang="en-US" sz="2000" dirty="0"/>
              <a:t>/QA fit?</a:t>
            </a:r>
          </a:p>
          <a:p>
            <a:pPr lvl="1"/>
            <a:r>
              <a:rPr lang="en-US" sz="2000" dirty="0"/>
              <a:t>What is </a:t>
            </a:r>
            <a:r>
              <a:rPr lang="en-US" sz="2000" dirty="0" err="1"/>
              <a:t>VectorCAST</a:t>
            </a:r>
            <a:r>
              <a:rPr lang="en-US" sz="2000" dirty="0"/>
              <a:t>/QA?</a:t>
            </a:r>
          </a:p>
          <a:p>
            <a:pPr lvl="1"/>
            <a:r>
              <a:rPr lang="en-US" sz="2000" dirty="0"/>
              <a:t>Terminology</a:t>
            </a:r>
          </a:p>
          <a:p>
            <a:pPr lvl="1"/>
            <a:r>
              <a:rPr lang="en-US" sz="2000" dirty="0"/>
              <a:t>How the pieces fit together?</a:t>
            </a:r>
          </a:p>
          <a:p>
            <a:pPr lvl="1"/>
            <a:r>
              <a:rPr lang="en-US" sz="2000" dirty="0"/>
              <a:t>Steps to setup </a:t>
            </a:r>
            <a:r>
              <a:rPr lang="en-US" sz="2000" dirty="0" err="1"/>
              <a:t>VectorCAST</a:t>
            </a:r>
            <a:r>
              <a:rPr lang="en-US" sz="2000" dirty="0"/>
              <a: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err="1"/>
              <a:t>VectorCAST</a:t>
            </a:r>
            <a:r>
              <a:rPr lang="en-US" sz="2000" dirty="0"/>
              <a: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a:t>
            </a:r>
            <a:r>
              <a:rPr lang="en-US" sz="2000" dirty="0" err="1"/>
              <a:t>dependicies</a:t>
            </a:r>
            <a:endParaRPr lang="en-US" sz="2000" dirty="0"/>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a:t>
            </a:r>
            <a:r>
              <a:rPr lang="en-US" dirty="0" err="1"/>
              <a:t>VectorCAST</a:t>
            </a:r>
            <a:r>
              <a:rPr lang="en-US" dirty="0"/>
              <a: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a:t>
            </a:r>
            <a:r>
              <a:rPr lang="en-US" dirty="0" err="1"/>
              <a:t>VectorCAST</a:t>
            </a:r>
            <a:r>
              <a:rPr lang="en-US" dirty="0"/>
              <a: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a:t>
                      </a:r>
                      <a:r>
                        <a:rPr lang="en-US" sz="1200" b="0" i="0" u="none" strike="noStrike" kern="1200" baseline="0" dirty="0" err="1">
                          <a:solidFill>
                            <a:schemeClr val="tx1"/>
                          </a:solidFill>
                          <a:latin typeface="+mn-lt"/>
                          <a:ea typeface="+mn-ea"/>
                          <a:cs typeface="+mn-cs"/>
                        </a:rPr>
                        <a:t>CANoe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vTestStudio</a:t>
                      </a:r>
                      <a:r>
                        <a:rPr lang="en-US" sz="1200" b="0" i="0" u="none" strike="noStrike" kern="1200" baseline="0" dirty="0">
                          <a:solidFill>
                            <a:schemeClr val="tx1"/>
                          </a:solidFill>
                          <a:latin typeface="+mn-lt"/>
                          <a:ea typeface="+mn-ea"/>
                          <a:cs typeface="+mn-cs"/>
                        </a:rPr>
                        <a:t>,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a:t>
                      </a:r>
                      <a:r>
                        <a:rPr lang="en-US" sz="1200" b="0" i="0" u="none" strike="noStrike" kern="1200" baseline="0" dirty="0" err="1">
                          <a:solidFill>
                            <a:schemeClr val="tx1"/>
                          </a:solidFill>
                          <a:latin typeface="+mn-lt"/>
                          <a:ea typeface="+mn-ea"/>
                          <a:cs typeface="+mn-cs"/>
                        </a:rPr>
                        <a:t>tu.c</a:t>
                      </a:r>
                      <a:r>
                        <a:rPr lang="en-US" sz="1200" b="0" i="0" u="none" strike="noStrike" kern="1200" baseline="0" dirty="0">
                          <a:solidFill>
                            <a:schemeClr val="tx1"/>
                          </a:solidFill>
                          <a:latin typeface="+mn-lt"/>
                          <a:ea typeface="+mn-ea"/>
                          <a:cs typeface="+mn-cs"/>
                        </a:rPr>
                        <a:t>,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a:t>
            </a:r>
            <a:r>
              <a:rPr lang="en-US" dirty="0" err="1"/>
              <a:t>VectorCAST</a:t>
            </a:r>
            <a:r>
              <a:rPr lang="en-US" dirty="0"/>
              <a:t> System Testing Environment and choose a template that matches the source code’s compiler</a:t>
            </a:r>
          </a:p>
          <a:p>
            <a:pPr lvl="1"/>
            <a:r>
              <a:rPr lang="en-US" dirty="0"/>
              <a:t>Use the build log to adjust </a:t>
            </a:r>
            <a:r>
              <a:rPr lang="en-US" dirty="0" err="1"/>
              <a:t>VectorCAST</a:t>
            </a:r>
            <a:r>
              <a:rPr lang="en-US" dirty="0"/>
              <a:t> Options</a:t>
            </a:r>
          </a:p>
          <a:p>
            <a:pPr lvl="1"/>
            <a:r>
              <a:rPr lang="en-US" dirty="0"/>
              <a:t>Select the source code to add for code coverage</a:t>
            </a:r>
          </a:p>
          <a:p>
            <a:pPr lvl="1"/>
            <a:r>
              <a:rPr lang="en-US" dirty="0"/>
              <a:t>Instrument the source code</a:t>
            </a:r>
          </a:p>
          <a:p>
            <a:pPr lvl="1"/>
            <a:r>
              <a:rPr lang="en-US" dirty="0"/>
              <a:t>Adjust the target’s I/O mechanism for </a:t>
            </a:r>
            <a:r>
              <a:rPr lang="en-US" dirty="0" err="1"/>
              <a:t>VectorCAST’s</a:t>
            </a:r>
            <a:r>
              <a:rPr lang="en-US" dirty="0"/>
              <a:t> coverage output API (</a:t>
            </a:r>
            <a:r>
              <a:rPr lang="en-US" dirty="0" err="1"/>
              <a:t>c_cover_io.c</a:t>
            </a:r>
            <a:r>
              <a:rPr lang="en-US" dirty="0"/>
              <a:t>/c_cover_io.cpp)</a:t>
            </a:r>
          </a:p>
          <a:p>
            <a:pPr lvl="1"/>
            <a:r>
              <a:rPr lang="en-US" dirty="0"/>
              <a:t>Compile the instrumented source code along with </a:t>
            </a:r>
            <a:r>
              <a:rPr lang="en-US" dirty="0" err="1"/>
              <a:t>c_cover_io</a:t>
            </a:r>
            <a:r>
              <a:rPr lang="en-US" dirty="0"/>
              <a:t> (*)</a:t>
            </a:r>
          </a:p>
          <a:p>
            <a:pPr lvl="1"/>
            <a:r>
              <a:rPr lang="en-US" dirty="0"/>
              <a:t>Flash the instrumented binary onto the target or simulator (*)</a:t>
            </a:r>
          </a:p>
          <a:p>
            <a:pPr lvl="1"/>
            <a:r>
              <a:rPr lang="en-US" dirty="0"/>
              <a:t>Execute the system test using system testing procedures (</a:t>
            </a:r>
            <a:r>
              <a:rPr lang="en-US" dirty="0" err="1"/>
              <a:t>CANoe</a:t>
            </a:r>
            <a:r>
              <a:rPr lang="en-US" dirty="0"/>
              <a:t>, </a:t>
            </a:r>
            <a:r>
              <a:rPr lang="en-US" dirty="0" err="1"/>
              <a:t>vTestStudio</a:t>
            </a:r>
            <a:r>
              <a:rPr lang="en-US" dirty="0"/>
              <a:t>, scripts, etc.) (*)</a:t>
            </a:r>
          </a:p>
          <a:p>
            <a:pPr lvl="1"/>
            <a:r>
              <a:rPr lang="en-US" dirty="0"/>
              <a:t>Collect coverage by calling </a:t>
            </a:r>
            <a:r>
              <a:rPr lang="en-US" dirty="0" err="1"/>
              <a:t>VectorCAST’s</a:t>
            </a:r>
            <a:r>
              <a:rPr lang="en-US" dirty="0"/>
              <a:t> coverage output API and log the contents to a .DAT file (*)</a:t>
            </a:r>
          </a:p>
          <a:p>
            <a:pPr lvl="1"/>
            <a:r>
              <a:rPr lang="en-US" dirty="0"/>
              <a:t>Import the .DAT file into </a:t>
            </a:r>
            <a:r>
              <a:rPr lang="en-US" dirty="0" err="1"/>
              <a:t>VectorCAST</a:t>
            </a:r>
            <a:r>
              <a:rPr lang="en-US" dirty="0"/>
              <a:t> System Testing </a:t>
            </a:r>
            <a:r>
              <a:rPr lang="en-US" dirty="0" err="1"/>
              <a:t>Enviornment</a:t>
            </a:r>
            <a:endParaRPr lang="en-US" dirty="0"/>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a:t>
            </a:r>
            <a:r>
              <a:rPr lang="en-US" dirty="0" err="1"/>
              <a:t>VectorCAST</a:t>
            </a:r>
            <a:r>
              <a:rPr lang="en-US" dirty="0"/>
              <a: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err="1"/>
              <a:t>vcshell</a:t>
            </a:r>
            <a:r>
              <a:rPr lang="en-US" sz="2000" dirty="0"/>
              <a:t> database</a:t>
            </a:r>
          </a:p>
          <a:p>
            <a:pPr lvl="2"/>
            <a:r>
              <a:rPr lang="en-US" sz="2000" dirty="0"/>
              <a:t>Text file</a:t>
            </a:r>
          </a:p>
          <a:p>
            <a:pPr>
              <a:buNone/>
            </a:pPr>
            <a:endParaRPr lang="en-US" sz="2000" dirty="0"/>
          </a:p>
          <a:p>
            <a:pPr>
              <a:buNone/>
            </a:pPr>
            <a:r>
              <a:rPr lang="en-US" sz="2000" dirty="0"/>
              <a:t>Build log is used to set options in </a:t>
            </a:r>
            <a:r>
              <a:rPr lang="en-US" sz="2000" dirty="0" err="1"/>
              <a:t>VectorCAST</a:t>
            </a:r>
            <a:r>
              <a:rPr lang="en-US" sz="2000" dirty="0"/>
              <a: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a:t>
            </a:r>
            <a:r>
              <a:rPr lang="en-US" dirty="0" err="1"/>
              <a:t>VectorCAST</a:t>
            </a:r>
            <a:r>
              <a:rPr lang="en-US" dirty="0"/>
              <a: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err="1"/>
              <a:t>VectorCAST</a:t>
            </a:r>
            <a:r>
              <a:rPr lang="en-US" dirty="0"/>
              <a: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err="1"/>
              <a:t>VectorCAST</a:t>
            </a:r>
            <a:r>
              <a:rPr lang="en-US" sz="2000" dirty="0"/>
              <a: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a:t>
            </a:r>
            <a:r>
              <a:rPr lang="en-US" dirty="0" err="1"/>
              <a:t>Input/Output</a:t>
            </a:r>
            <a:r>
              <a:rPr lang="en-US" dirty="0"/>
              <a:t> Options</a:t>
            </a:r>
          </a:p>
          <a:p>
            <a:endParaRPr lang="en-US" dirty="0"/>
          </a:p>
          <a:p>
            <a:pPr lvl="1">
              <a:buChar char="u"/>
            </a:pPr>
            <a:r>
              <a:rPr lang="en-US" dirty="0"/>
              <a:t>I/O uses stdin/</a:t>
            </a:r>
            <a:r>
              <a:rPr lang="en-US" dirty="0" err="1"/>
              <a:t>stdout</a:t>
            </a:r>
            <a:endParaRPr lang="en-US" dirty="0"/>
          </a:p>
          <a:p>
            <a:pPr lvl="2"/>
            <a:r>
              <a:rPr lang="en-US" dirty="0"/>
              <a:t>Target does not have file I/O capability</a:t>
            </a:r>
          </a:p>
          <a:p>
            <a:pPr lvl="2"/>
            <a:r>
              <a:rPr lang="en-US" dirty="0" err="1"/>
              <a:t>VectorCAST</a:t>
            </a:r>
            <a:r>
              <a:rPr lang="en-US" dirty="0"/>
              <a:t> reads input data via stdin and writes output through </a:t>
            </a:r>
            <a:r>
              <a:rPr lang="en-US" dirty="0" err="1"/>
              <a:t>stdout</a:t>
            </a:r>
            <a:endParaRPr lang="en-US" dirty="0"/>
          </a:p>
          <a:p>
            <a:pPr lvl="1"/>
            <a:r>
              <a:rPr lang="en-US" dirty="0"/>
              <a:t>I/O uses </a:t>
            </a:r>
            <a:r>
              <a:rPr lang="en-US" dirty="0" err="1"/>
              <a:t>stdout</a:t>
            </a:r>
            <a:r>
              <a:rPr lang="en-US" dirty="0"/>
              <a:t> only</a:t>
            </a:r>
          </a:p>
          <a:p>
            <a:pPr lvl="2"/>
            <a:r>
              <a:rPr lang="en-US" dirty="0"/>
              <a:t>Target only has </a:t>
            </a:r>
            <a:r>
              <a:rPr lang="en-US" dirty="0" err="1"/>
              <a:t>stdout</a:t>
            </a:r>
            <a:r>
              <a:rPr lang="en-US" dirty="0"/>
              <a:t> capability</a:t>
            </a:r>
          </a:p>
          <a:p>
            <a:pPr lvl="2"/>
            <a:r>
              <a:rPr lang="en-US" dirty="0"/>
              <a:t>Data is read by test harness</a:t>
            </a:r>
          </a:p>
          <a:p>
            <a:pPr lvl="1"/>
            <a:r>
              <a:rPr lang="en-US" dirty="0"/>
              <a:t>Buffer I/O</a:t>
            </a:r>
          </a:p>
          <a:p>
            <a:pPr lvl="2"/>
            <a:r>
              <a:rPr lang="en-US" dirty="0"/>
              <a:t>Target does not have stdin capability and cannot write to files</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a:t>
            </a:r>
            <a:r>
              <a:rPr lang="en-US" sz="2000" i="1" dirty="0" err="1"/>
              <a:t>sh</a:t>
            </a:r>
            <a:endParaRPr lang="en-US" sz="2000" i="1" dirty="0"/>
          </a:p>
          <a:p>
            <a:pPr lvl="2"/>
            <a:r>
              <a:rPr lang="en-US" sz="2000" dirty="0"/>
              <a:t>Environment script </a:t>
            </a:r>
            <a:r>
              <a:rPr lang="en-US" sz="2000" i="1" dirty="0" err="1"/>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a:t>
            </a:r>
            <a:r>
              <a:rPr lang="en-US" sz="1800" i="1" dirty="0" err="1"/>
              <a:t>sh</a:t>
            </a:r>
            <a:endParaRPr lang="en-US" sz="1800" i="1" dirty="0"/>
          </a:p>
          <a:p>
            <a:pPr lvl="2"/>
            <a:r>
              <a:rPr lang="en-US" sz="2000" dirty="0"/>
              <a:t>If environment has imported results </a:t>
            </a:r>
            <a:r>
              <a:rPr lang="en-US" sz="2000" i="1" dirty="0" err="1"/>
              <a:t>environment_name.cvr</a:t>
            </a:r>
            <a:r>
              <a:rPr lang="en-US" sz="2000" i="1" dirty="0"/>
              <a:t>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err="1"/>
              <a:t>VectorCAST</a:t>
            </a:r>
            <a:r>
              <a:rPr lang="en-US" sz="2000" dirty="0"/>
              <a: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err="1"/>
              <a:t>VectorCAST</a:t>
            </a:r>
            <a:r>
              <a:rPr lang="en-GB" sz="1800" dirty="0"/>
              <a:t> Cover I/O files</a:t>
            </a:r>
          </a:p>
          <a:p>
            <a:pPr lvl="2"/>
            <a:r>
              <a:rPr lang="en-GB" sz="1800" dirty="0"/>
              <a:t>The I/O files are in the environment directory and are called:</a:t>
            </a:r>
          </a:p>
          <a:p>
            <a:pPr lvl="3"/>
            <a:r>
              <a:rPr lang="en-GB" sz="1600" dirty="0" err="1"/>
              <a:t>c_cover_io.c</a:t>
            </a:r>
            <a:r>
              <a:rPr lang="en-GB" sz="1600" dirty="0"/>
              <a:t>		for C source files</a:t>
            </a:r>
          </a:p>
          <a:p>
            <a:pPr lvl="3"/>
            <a:r>
              <a:rPr lang="en-GB" sz="1600" dirty="0"/>
              <a:t>c_cover_io.cpp		for C++ source files</a:t>
            </a:r>
          </a:p>
          <a:p>
            <a:pPr lvl="3"/>
            <a:r>
              <a:rPr lang="en-GB" sz="1600" dirty="0" err="1"/>
              <a:t>vcast_c_options.h</a:t>
            </a:r>
            <a:r>
              <a:rPr lang="en-GB" sz="1600" dirty="0"/>
              <a:t>, </a:t>
            </a:r>
            <a:r>
              <a:rPr lang="en-GB" sz="1600" dirty="0" err="1"/>
              <a:t>c_cover.h</a:t>
            </a:r>
            <a:r>
              <a:rPr lang="en-GB" sz="1600" dirty="0"/>
              <a:t>	included by the above</a:t>
            </a:r>
          </a:p>
          <a:p>
            <a:pPr lvl="3"/>
            <a:r>
              <a:rPr lang="en-GB" sz="1600" dirty="0" err="1"/>
              <a:t>vcast_cover_io.adb</a:t>
            </a:r>
            <a:r>
              <a:rPr lang="en-GB" sz="1600" dirty="0"/>
              <a:t>,		for Ada source files</a:t>
            </a:r>
          </a:p>
          <a:p>
            <a:pPr lvl="3"/>
            <a:r>
              <a:rPr lang="en-GB" sz="1600" dirty="0" err="1"/>
              <a:t>vcast_cover_io.ads</a:t>
            </a:r>
            <a:r>
              <a:rPr lang="en-GB" sz="1600" dirty="0"/>
              <a:t>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a:t>
            </a:r>
            <a:r>
              <a:rPr lang="en-GB" sz="1800" dirty="0" err="1"/>
              <a:t>c_cover_io.c</a:t>
            </a:r>
            <a:r>
              <a:rPr lang="en-GB" sz="1800" dirty="0"/>
              <a:t>) </a:t>
            </a:r>
          </a:p>
          <a:p>
            <a:pPr lvl="2"/>
            <a:r>
              <a:rPr lang="en-GB" sz="1800" dirty="0"/>
              <a:t>Add to your compile command: </a:t>
            </a:r>
            <a:r>
              <a:rPr lang="en-GB" sz="1400" dirty="0" err="1"/>
              <a:t>gcc</a:t>
            </a:r>
            <a:r>
              <a:rPr lang="en-GB" sz="1400" dirty="0"/>
              <a:t> -g -c </a:t>
            </a:r>
            <a:r>
              <a:rPr lang="en-GB" sz="1400" dirty="0" err="1"/>
              <a:t>manager_driver.c</a:t>
            </a:r>
            <a:r>
              <a:rPr lang="en-GB" sz="1400" dirty="0"/>
              <a:t> </a:t>
            </a:r>
            <a:r>
              <a:rPr lang="en-GB" sz="1400" dirty="0" err="1"/>
              <a:t>manager.c</a:t>
            </a:r>
            <a:r>
              <a:rPr lang="en-GB" sz="1400" dirty="0"/>
              <a:t> </a:t>
            </a:r>
            <a:r>
              <a:rPr lang="en-GB" sz="1400" dirty="0" err="1"/>
              <a:t>database.c</a:t>
            </a:r>
            <a:r>
              <a:rPr lang="en-GB" sz="1400" dirty="0"/>
              <a:t>  %COVER_ENV%/</a:t>
            </a:r>
            <a:r>
              <a:rPr lang="en-GB" sz="1400" dirty="0" err="1"/>
              <a:t>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Normal Build Mechanism to build your application</a:t>
            </a:r>
          </a:p>
          <a:p>
            <a:pPr lvl="3"/>
            <a:r>
              <a:rPr lang="en-GB" sz="1800" dirty="0" err="1"/>
              <a:t>e.g</a:t>
            </a:r>
            <a:r>
              <a:rPr lang="en-GB" sz="1800" dirty="0"/>
              <a:t>,, </a:t>
            </a:r>
            <a:r>
              <a:rPr lang="en-GB" sz="1800" dirty="0" err="1"/>
              <a:t>makefile</a:t>
            </a:r>
            <a:r>
              <a:rPr lang="en-GB" sz="1800" dirty="0"/>
              <a:t>, Visual Studio Project, Eclipse Project. etc…</a:t>
            </a:r>
          </a:p>
          <a:p>
            <a:pPr lvl="3"/>
            <a:r>
              <a:rPr lang="en-GB" sz="1800" dirty="0"/>
              <a:t>Add </a:t>
            </a:r>
            <a:r>
              <a:rPr lang="en-GB" sz="1800" dirty="0" err="1"/>
              <a:t>c_cover_io.c</a:t>
            </a:r>
            <a:r>
              <a:rPr lang="en-GB" sz="1800" dirty="0"/>
              <a:t>  to your project</a:t>
            </a:r>
          </a:p>
          <a:p>
            <a:pPr lvl="3"/>
            <a:r>
              <a:rPr lang="en-GB" sz="1800" dirty="0"/>
              <a:t>Add the include path for </a:t>
            </a:r>
            <a:r>
              <a:rPr lang="en-GB" sz="1800" dirty="0" err="1"/>
              <a:t>vcast_c_options.h</a:t>
            </a:r>
            <a:r>
              <a:rPr lang="en-GB" sz="1800" dirty="0"/>
              <a:t> &amp; </a:t>
            </a:r>
            <a:r>
              <a:rPr lang="en-GB" sz="1800" dirty="0" err="1"/>
              <a:t>c_cover.h</a:t>
            </a:r>
            <a:endParaRPr lang="en-GB" sz="1800" dirty="0"/>
          </a:p>
          <a:p>
            <a:pPr lvl="3"/>
            <a:r>
              <a:rPr lang="en-GB" sz="1800" dirty="0"/>
              <a:t>Note that </a:t>
            </a:r>
            <a:r>
              <a:rPr lang="en-GB" sz="1800" dirty="0" err="1"/>
              <a:t>vcast_c_options.h</a:t>
            </a:r>
            <a:r>
              <a:rPr lang="en-GB" sz="1800" dirty="0"/>
              <a:t> changes if instrumentation options change.</a:t>
            </a:r>
          </a:p>
          <a:p>
            <a:pPr lvl="3"/>
            <a:endParaRPr lang="en-GB" sz="1800" dirty="0"/>
          </a:p>
          <a:p>
            <a:pPr lvl="2">
              <a:buClr>
                <a:srgbClr val="000000"/>
              </a:buClr>
              <a:buSzPct val="100000"/>
              <a:buFont typeface="Wingdings 3" panose="05040102010807070707" pitchFamily="18" charset="2"/>
              <a:buAutoNum type="arabicPeriod"/>
            </a:pPr>
            <a:r>
              <a:rPr lang="en-GB" sz="2000" dirty="0"/>
              <a:t>Use the System Test Script in </a:t>
            </a:r>
            <a:r>
              <a:rPr lang="en-GB" sz="2000" dirty="0" err="1"/>
              <a:t>VectorCAST</a:t>
            </a:r>
            <a:endParaRPr lang="en-GB" sz="2000" dirty="0"/>
          </a:p>
          <a:p>
            <a:pPr lvl="3"/>
            <a:r>
              <a:rPr lang="en-GB" sz="1800" dirty="0" err="1"/>
              <a:t>RightMouse</a:t>
            </a:r>
            <a:r>
              <a:rPr lang="en-GB" sz="1800" dirty="0"/>
              <a:t> on Environment -&gt; </a:t>
            </a:r>
            <a:r>
              <a:rPr lang="en-GB" sz="1800" dirty="0" err="1"/>
              <a:t>SystemTesting</a:t>
            </a:r>
            <a:r>
              <a:rPr lang="en-GB" sz="1800" dirty="0"/>
              <a:t>-&gt;</a:t>
            </a:r>
            <a:r>
              <a:rPr lang="en-GB" sz="1800" dirty="0" err="1"/>
              <a:t>EditScript</a:t>
            </a:r>
            <a:endParaRPr lang="en-GB" sz="1800" dirty="0"/>
          </a:p>
          <a:p>
            <a:pPr lvl="3"/>
            <a:r>
              <a:rPr lang="en-GB" sz="1800" dirty="0"/>
              <a:t>Add Build Command to Python Script</a:t>
            </a:r>
          </a:p>
          <a:p>
            <a:pPr lvl="3"/>
            <a:r>
              <a:rPr lang="en-GB" sz="1800" dirty="0"/>
              <a:t>Optionally, add Execution Scripts</a:t>
            </a:r>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a:t>
            </a:r>
            <a:r>
              <a:rPr lang="en-GB" sz="1800" dirty="0" err="1"/>
              <a:t>VectorCAST</a:t>
            </a:r>
            <a:r>
              <a:rPr lang="en-GB" sz="1800" dirty="0"/>
              <a:t>.</a:t>
            </a:r>
          </a:p>
          <a:p>
            <a:pPr lvl="2"/>
            <a:r>
              <a:rPr lang="en-GB" sz="1800" dirty="0"/>
              <a:t>When a QA environment is created a separate instrumentation directory is created to store the instrumented source code.</a:t>
            </a:r>
          </a:p>
          <a:p>
            <a:pPr lvl="3"/>
            <a:r>
              <a:rPr lang="en-US" sz="1600" dirty="0" err="1"/>
              <a:t>vcast_working</a:t>
            </a:r>
            <a:r>
              <a:rPr lang="en-US" sz="1600" dirty="0"/>
              <a:t>\</a:t>
            </a:r>
            <a:r>
              <a:rPr lang="en-US" sz="1600" dirty="0" err="1"/>
              <a:t>vcast_qa</a:t>
            </a:r>
            <a:r>
              <a:rPr lang="en-US" sz="1600" dirty="0"/>
              <a:t>\</a:t>
            </a:r>
            <a:r>
              <a:rPr lang="en-US" sz="1600" dirty="0" err="1"/>
              <a:t>Lua_System_Test</a:t>
            </a:r>
            <a:r>
              <a:rPr lang="en-US" sz="1600" dirty="0"/>
              <a:t>\</a:t>
            </a:r>
            <a:r>
              <a:rPr lang="en-US" sz="1600" dirty="0" err="1"/>
              <a:t>vc-inst</a:t>
            </a:r>
            <a:endParaRPr lang="en-US" sz="1600" dirty="0"/>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a:t>
            </a:r>
            <a:r>
              <a:rPr lang="en-GB" sz="1600" dirty="0" err="1"/>
              <a:t>vc-inst</a:t>
            </a:r>
            <a:r>
              <a:rPr lang="en-GB" sz="1600" dirty="0"/>
              <a: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a:t>
            </a:r>
            <a:r>
              <a:rPr lang="en-GB" sz="1600" dirty="0" err="1"/>
              <a:t>vc-inst</a:t>
            </a:r>
            <a:endParaRPr lang="en-GB" sz="1600" dirty="0"/>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err="1"/>
              <a:t>VectorCAST</a:t>
            </a:r>
            <a:r>
              <a:rPr lang="en-US" sz="2000" dirty="0"/>
              <a: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a:t>
            </a:r>
            <a:r>
              <a:rPr lang="en-US" sz="2000" dirty="0" err="1"/>
              <a:t>VectorCAST</a:t>
            </a:r>
            <a:r>
              <a:rPr lang="en-US" sz="2000" dirty="0"/>
              <a:t> Project files and still be able to regenerate the </a:t>
            </a:r>
            <a:r>
              <a:rPr lang="en-US" sz="2000" dirty="0" err="1"/>
              <a:t>VectorCAST</a:t>
            </a:r>
            <a:r>
              <a:rPr lang="en-US" sz="2000" dirty="0"/>
              <a:t> Project on any machine.</a:t>
            </a:r>
          </a:p>
          <a:p>
            <a:pPr>
              <a:buNone/>
            </a:pPr>
            <a:r>
              <a:rPr lang="en-US" sz="2000" dirty="0"/>
              <a:t>We maintain the folder structure and eliminate any files that are not necessary to regenerate the </a:t>
            </a:r>
            <a:r>
              <a:rPr lang="en-US" sz="2000" dirty="0" err="1"/>
              <a:t>VectorCAST</a:t>
            </a:r>
            <a:r>
              <a:rPr lang="en-US" sz="2000" dirty="0"/>
              <a:t> Project</a:t>
            </a:r>
          </a:p>
          <a:p>
            <a:pPr>
              <a:buNone/>
            </a:pPr>
            <a:r>
              <a:rPr lang="en-US" sz="2000" dirty="0"/>
              <a:t>The screen shot shows the correct listing of files</a:t>
            </a:r>
          </a:p>
          <a:p>
            <a:pPr>
              <a:buNone/>
            </a:pPr>
            <a:r>
              <a:rPr lang="en-US" sz="2000" dirty="0"/>
              <a:t>Folders of interest:</a:t>
            </a:r>
          </a:p>
          <a:p>
            <a:pPr lvl="2"/>
            <a:r>
              <a:rPr lang="en-US" sz="2000" dirty="0" err="1"/>
              <a:t>vcast_working</a:t>
            </a:r>
            <a:endParaRPr lang="en-US" sz="2000" dirty="0"/>
          </a:p>
          <a:p>
            <a:pPr lvl="3"/>
            <a:r>
              <a:rPr lang="en-US" sz="1800" dirty="0" err="1"/>
              <a:t>Lua_Testing</a:t>
            </a:r>
            <a:endParaRPr lang="en-US" sz="1800" dirty="0"/>
          </a:p>
          <a:p>
            <a:pPr lvl="4"/>
            <a:r>
              <a:rPr lang="en-US" sz="1800" dirty="0"/>
              <a:t>Environment</a:t>
            </a:r>
          </a:p>
          <a:p>
            <a:pPr lvl="4"/>
            <a:r>
              <a:rPr lang="en-US" sz="1800" dirty="0"/>
              <a:t>Python</a:t>
            </a:r>
          </a:p>
          <a:p>
            <a:pPr lvl="3"/>
            <a:r>
              <a:rPr lang="en-US" sz="1800" dirty="0" err="1"/>
              <a:t>MinGW_Template</a:t>
            </a:r>
            <a:endParaRPr lang="en-US" sz="1800" dirty="0"/>
          </a:p>
          <a:p>
            <a:pPr lvl="3"/>
            <a:r>
              <a:rPr lang="en-US" sz="1800" dirty="0" err="1"/>
              <a:t>SupportFiles</a:t>
            </a:r>
            <a:endParaRPr lang="en-US" sz="1800" dirty="0"/>
          </a:p>
          <a:p>
            <a:pPr lvl="3"/>
            <a:r>
              <a:rPr lang="en-US" sz="1800" dirty="0" err="1"/>
              <a:t>vcast_qa</a:t>
            </a: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err="1">
                <a:latin typeface="Mark Pro for Vector" panose="020B0504020201010104" pitchFamily="34" charset="0"/>
              </a:rPr>
              <a:t>VectorCAST</a:t>
            </a:r>
            <a:endParaRPr lang="en-US" sz="4800" b="1" dirty="0">
              <a:latin typeface="Mark Pro for Vector" panose="020B0504020201010104" pitchFamily="34" charset="0"/>
            </a:endParaRP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vcast_working</a:t>
            </a:r>
            <a:r>
              <a:rPr lang="en-US" sz="2000" dirty="0"/>
              <a:t> folder stores all </a:t>
            </a:r>
            <a:r>
              <a:rPr lang="en-US" sz="2000" dirty="0" err="1"/>
              <a:t>VectorCAST</a:t>
            </a:r>
            <a:r>
              <a:rPr lang="en-US" sz="2000" dirty="0"/>
              <a: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err="1"/>
              <a:t>Lua_Testing.vcm</a:t>
            </a:r>
            <a:endParaRPr lang="en-US" sz="1800" dirty="0"/>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Lua_Testing</a:t>
            </a:r>
            <a:r>
              <a:rPr lang="en-US" sz="2000" dirty="0"/>
              <a:t>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a:t>
            </a:r>
            <a:r>
              <a:rPr lang="en-US" sz="1800" dirty="0" err="1"/>
              <a:t>pyc</a:t>
            </a:r>
            <a:r>
              <a:rPr lang="en-US" sz="1800" dirty="0"/>
              <a:t>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Lua_Testing</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MinGW_Template</a:t>
            </a:r>
            <a:r>
              <a:rPr lang="en-US" sz="2000" dirty="0"/>
              <a:t> folder contains all artifacts related to our template unit test environment.</a:t>
            </a:r>
          </a:p>
          <a:p>
            <a:pPr>
              <a:buNone/>
            </a:pPr>
            <a:endParaRPr lang="en-US" sz="2000" dirty="0"/>
          </a:p>
          <a:p>
            <a:pPr>
              <a:buNone/>
            </a:pPr>
            <a:r>
              <a:rPr lang="en-US" sz="2000" dirty="0"/>
              <a:t>Files of interest:</a:t>
            </a:r>
          </a:p>
          <a:p>
            <a:pPr lvl="2"/>
            <a:r>
              <a:rPr lang="en-US" sz="2000" dirty="0" err="1"/>
              <a:t>LAPI.env</a:t>
            </a:r>
            <a:endParaRPr lang="en-US" sz="2000" dirty="0"/>
          </a:p>
          <a:p>
            <a:pPr lvl="2"/>
            <a:r>
              <a:rPr lang="en-US" sz="2000" dirty="0" err="1"/>
              <a:t>LAPI.vce</a:t>
            </a:r>
            <a:endParaRPr lang="en-US" sz="2000" dirty="0"/>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MinGW_Template</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SupportFiles</a:t>
            </a:r>
            <a:r>
              <a:rPr lang="en-US" sz="2000" dirty="0"/>
              <a:t> folder contains custom scripts, header files, etc.</a:t>
            </a:r>
          </a:p>
          <a:p>
            <a:pPr>
              <a:buNone/>
            </a:pPr>
            <a:r>
              <a:rPr lang="en-US" sz="2000" dirty="0"/>
              <a:t>In our labs we also stored build logs, file list, a working CCAST.CFG and </a:t>
            </a:r>
            <a:r>
              <a:rPr lang="en-US" sz="2000" dirty="0" err="1"/>
              <a:t>vcshell</a:t>
            </a:r>
            <a:r>
              <a:rPr lang="en-US" sz="2000" dirty="0"/>
              <a:t> database. </a:t>
            </a:r>
            <a:r>
              <a:rPr lang="en-US" sz="2000" dirty="0" err="1"/>
              <a:t>Althogh</a:t>
            </a:r>
            <a:r>
              <a:rPr lang="en-US" sz="2000" dirty="0"/>
              <a:t> these files are not necessary to rebuild the </a:t>
            </a:r>
            <a:r>
              <a:rPr lang="en-US" sz="2000" dirty="0" err="1"/>
              <a:t>VectorCAST</a:t>
            </a:r>
            <a:r>
              <a:rPr lang="en-US" sz="2000" dirty="0"/>
              <a: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SupportFiles</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vcast_qa</a:t>
            </a:r>
            <a:r>
              <a:rPr lang="en-US" sz="2000" dirty="0"/>
              <a:t> folder contains all artifacts related to our </a:t>
            </a:r>
            <a:r>
              <a:rPr lang="en-US" sz="2000" dirty="0" err="1"/>
              <a:t>VectorCAST</a:t>
            </a:r>
            <a:r>
              <a:rPr lang="en-US" sz="2000" dirty="0"/>
              <a: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err="1"/>
              <a:t>Lua_System_Test.enc</a:t>
            </a:r>
            <a:endParaRPr lang="en-US" sz="2000" dirty="0"/>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vcast_qa</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err="1"/>
              <a:t>VectorCAST</a:t>
            </a:r>
            <a:r>
              <a:rPr lang="en-US" dirty="0"/>
              <a: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VECTORCAST_DIR=C:\VCAST“</a:t>
            </a:r>
          </a:p>
          <a:p>
            <a:pPr lvl="3"/>
            <a:r>
              <a:rPr lang="en-US" dirty="0"/>
              <a:t>If you installed </a:t>
            </a:r>
            <a:r>
              <a:rPr lang="en-US" dirty="0" err="1"/>
              <a:t>VectorCAST</a:t>
            </a:r>
            <a:r>
              <a:rPr lang="en-US" dirty="0"/>
              <a:t> in a different directory edit the file path to the correct directory.</a:t>
            </a:r>
          </a:p>
          <a:p>
            <a:pPr lvl="2"/>
            <a:r>
              <a:rPr lang="en-US" dirty="0"/>
              <a:t>Locate “SET VECTOR_LICENSE_FILE=C:\VCAST\Workflow_Training\vector-DEMO.lic”</a:t>
            </a:r>
          </a:p>
          <a:p>
            <a:pPr lvl="3"/>
            <a:r>
              <a:rPr lang="en-US" dirty="0"/>
              <a:t>Update your license file path if in a different directory.</a:t>
            </a:r>
          </a:p>
          <a:p>
            <a:pPr lvl="2"/>
            <a:r>
              <a:rPr lang="en-US" dirty="0"/>
              <a:t>Locate “SET VCAST_SRC_BASE=%SETUP_DIR%\..\</a:t>
            </a:r>
            <a:r>
              <a:rPr lang="en-US" dirty="0" err="1"/>
              <a:t>src</a:t>
            </a:r>
            <a:r>
              <a:rPr lang="en-US" dirty="0"/>
              <a:t>” and update with a relative path to the source code base directory.</a:t>
            </a:r>
          </a:p>
          <a:p>
            <a:pPr lvl="3"/>
            <a:r>
              <a:rPr lang="en-US" dirty="0"/>
              <a:t>You should not have to change this.</a:t>
            </a:r>
          </a:p>
          <a:p>
            <a:pPr lvl="2"/>
            <a:r>
              <a:rPr lang="en-US" dirty="0"/>
              <a:t>Locate “SET MINGW_BASE_DIR=“ and enter the file path to the base directory of MinGW.</a:t>
            </a:r>
          </a:p>
          <a:p>
            <a:pPr lvl="2"/>
            <a:r>
              <a:rPr lang="en-US" dirty="0"/>
              <a:t>Locate “SET MINGW_COMPILER_DIR=“. Use the environment variable “MINGW_BASE_DIR” to set  the file path to the “</a:t>
            </a:r>
            <a:r>
              <a:rPr lang="en-US" dirty="0" err="1"/>
              <a:t>gcc</a:t>
            </a:r>
            <a:r>
              <a:rPr lang="en-US" dirty="0"/>
              <a:t>” binaries. </a:t>
            </a:r>
          </a:p>
          <a:p>
            <a:pPr lvl="2"/>
            <a:r>
              <a:rPr lang="en-US" dirty="0"/>
              <a:t>Locate “SET MINGW_MAKE_DIR=“. 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99" y="2276751"/>
            <a:ext cx="4434801"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a:t>Company Overview</a:t>
            </a:r>
            <a:endParaRPr lang="en-US" dirty="0"/>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a:t>
                      </a:r>
                      <a:r>
                        <a:rPr lang="en-US" sz="1800" dirty="0" err="1">
                          <a:solidFill>
                            <a:srgbClr val="FF0000"/>
                          </a:solidFill>
                          <a:hlinkClick r:id="rId5"/>
                        </a:rPr>
                        <a:t>CountryCode</a:t>
                      </a:r>
                      <a:r>
                        <a:rPr lang="en-US" sz="1800" dirty="0">
                          <a:solidFill>
                            <a:srgbClr val="FF0000"/>
                          </a:solidFill>
                          <a:hlinkClick r:id="rId5"/>
                        </a:rPr>
                        <a:t>&gt;.vector.com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a:t>
            </a:r>
            <a:r>
              <a:rPr lang="en-US" dirty="0" err="1"/>
              <a:t>vcast_working</a:t>
            </a:r>
            <a:r>
              <a:rPr lang="en-US" dirty="0"/>
              <a:t>” directory and execute Start_VectorCAST.bat. </a:t>
            </a:r>
          </a:p>
          <a:p>
            <a:pPr lvl="2"/>
            <a:r>
              <a:rPr lang="en-US" dirty="0"/>
              <a:t>After </a:t>
            </a:r>
            <a:r>
              <a:rPr lang="en-US" dirty="0" err="1"/>
              <a:t>VectorCAST</a:t>
            </a:r>
            <a:r>
              <a:rPr lang="en-US" dirty="0"/>
              <a: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a:t>
            </a:r>
            <a:r>
              <a:rPr lang="en-US" dirty="0" err="1"/>
              <a:t>gcc</a:t>
            </a:r>
            <a:r>
              <a:rPr lang="en-US" dirty="0"/>
              <a:t> –v” to display the version of </a:t>
            </a:r>
            <a:r>
              <a:rPr lang="en-US" dirty="0" err="1"/>
              <a:t>gcc</a:t>
            </a:r>
            <a:r>
              <a:rPr lang="en-US" dirty="0"/>
              <a:t> that is installed in the MinGW installation dir.</a:t>
            </a:r>
          </a:p>
          <a:p>
            <a:pPr lvl="4"/>
            <a:r>
              <a:rPr lang="en-US" dirty="0"/>
              <a:t>Make a note of what version of </a:t>
            </a:r>
            <a:r>
              <a:rPr lang="en-US" dirty="0" err="1"/>
              <a:t>gcc</a:t>
            </a:r>
            <a:r>
              <a:rPr lang="en-US" dirty="0"/>
              <a:t> is being used. We will need the version number in other labs.</a:t>
            </a:r>
          </a:p>
          <a:p>
            <a:pPr lvl="3"/>
            <a:r>
              <a:rPr lang="en-US" dirty="0"/>
              <a:t>Enter “arm-none-</a:t>
            </a:r>
            <a:r>
              <a:rPr lang="en-US" dirty="0" err="1"/>
              <a:t>eabi</a:t>
            </a:r>
            <a:r>
              <a:rPr lang="en-US" dirty="0"/>
              <a:t>-</a:t>
            </a:r>
            <a:r>
              <a:rPr lang="en-US" dirty="0" err="1"/>
              <a:t>gcc</a:t>
            </a:r>
            <a:r>
              <a:rPr lang="en-US" dirty="0"/>
              <a:t> –v” to display the version of ARM compiler.</a:t>
            </a:r>
          </a:p>
          <a:p>
            <a:pPr marL="252000" lvl="2" indent="0">
              <a:buNone/>
            </a:pPr>
            <a:endParaRPr lang="en-US" dirty="0"/>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a:t>
            </a:r>
            <a:r>
              <a:rPr lang="en-US" dirty="0" err="1"/>
              <a:t>Varaibles</a:t>
            </a:r>
            <a:endParaRPr lang="en-US" dirty="0"/>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5" y="1533437"/>
            <a:ext cx="6144428"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a:t>
            </a:r>
            <a:r>
              <a:rPr lang="en-US" dirty="0" err="1"/>
              <a:t>SupportFiles</a:t>
            </a:r>
            <a:r>
              <a:rPr lang="en-US" dirty="0"/>
              <a:t>” directory.</a:t>
            </a:r>
          </a:p>
          <a:p>
            <a:pPr lvl="3"/>
            <a:r>
              <a:rPr lang="en-US" dirty="0"/>
              <a:t>Enter “cd %VCAST_SUPPORT_FILES%”</a:t>
            </a:r>
          </a:p>
          <a:p>
            <a:pPr lvl="3"/>
            <a:r>
              <a:rPr lang="en-US" dirty="0"/>
              <a:t>Running the </a:t>
            </a:r>
            <a:r>
              <a:rPr lang="en-US" dirty="0" err="1"/>
              <a:t>vcshell</a:t>
            </a:r>
            <a:r>
              <a:rPr lang="en-US" dirty="0"/>
              <a:t> command from </a:t>
            </a:r>
            <a:r>
              <a:rPr lang="en-US" dirty="0" err="1"/>
              <a:t>SupportFiles</a:t>
            </a:r>
            <a:r>
              <a:rPr lang="en-US" dirty="0"/>
              <a:t> will place the </a:t>
            </a:r>
            <a:r>
              <a:rPr lang="en-US" dirty="0" err="1"/>
              <a:t>vcshell</a:t>
            </a:r>
            <a:r>
              <a:rPr lang="en-US" dirty="0"/>
              <a:t> database in this directory.</a:t>
            </a:r>
          </a:p>
          <a:p>
            <a:pPr lvl="2"/>
            <a:r>
              <a:rPr lang="en-US" dirty="0"/>
              <a:t>Enter “</a:t>
            </a:r>
            <a:r>
              <a:rPr lang="en-US" dirty="0" err="1"/>
              <a:t>vcshell</a:t>
            </a:r>
            <a:r>
              <a:rPr lang="en-US" dirty="0"/>
              <a:t> --</a:t>
            </a:r>
            <a:r>
              <a:rPr lang="en-US" dirty="0" err="1"/>
              <a:t>vcbg</a:t>
            </a:r>
            <a:r>
              <a:rPr lang="en-US" dirty="0"/>
              <a:t> --echo --out=build_log.txt make -C %VCAST_SRC_BASE% clean generic”</a:t>
            </a:r>
          </a:p>
          <a:p>
            <a:pPr lvl="2"/>
            <a:r>
              <a:rPr lang="en-US" dirty="0"/>
              <a:t>Navigate to the “</a:t>
            </a:r>
            <a:r>
              <a:rPr lang="en-US" dirty="0" err="1"/>
              <a:t>SupportFiles</a:t>
            </a:r>
            <a:r>
              <a:rPr lang="en-US" dirty="0"/>
              <a:t>”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a:t>
            </a:r>
            <a:r>
              <a:rPr lang="en-US" dirty="0" err="1"/>
              <a:t>vcdb</a:t>
            </a:r>
            <a:r>
              <a:rPr lang="en-US" dirty="0"/>
              <a:t>” utility tool.</a:t>
            </a:r>
          </a:p>
          <a:p>
            <a:pPr lvl="2"/>
            <a:r>
              <a:rPr lang="en-US" dirty="0"/>
              <a:t>To see a list of compile command verbs used during the build enter the following:</a:t>
            </a:r>
          </a:p>
          <a:p>
            <a:pPr lvl="3"/>
            <a:r>
              <a:rPr lang="en-US" dirty="0" err="1"/>
              <a:t>vcdb</a:t>
            </a:r>
            <a:r>
              <a:rPr lang="en-US" dirty="0"/>
              <a:t> </a:t>
            </a:r>
            <a:r>
              <a:rPr lang="en-US" dirty="0" err="1"/>
              <a:t>dumpverbs</a:t>
            </a:r>
            <a:endParaRPr lang="en-US" dirty="0"/>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err="1"/>
              <a:t>vcdb</a:t>
            </a:r>
            <a:r>
              <a:rPr lang="en-US" dirty="0"/>
              <a:t> --cmd-verb=gcc.exe  </a:t>
            </a:r>
            <a:r>
              <a:rPr lang="en-US" dirty="0" err="1"/>
              <a:t>getfiles</a:t>
            </a:r>
            <a:r>
              <a:rPr lang="en-US" dirty="0"/>
              <a:t> &gt;&gt; files_list.txt </a:t>
            </a:r>
          </a:p>
          <a:p>
            <a:pPr lvl="3"/>
            <a:r>
              <a:rPr lang="en-US" dirty="0"/>
              <a:t>The “</a:t>
            </a:r>
            <a:r>
              <a:rPr lang="en-US" dirty="0" err="1"/>
              <a:t>SupportFiles</a:t>
            </a:r>
            <a:r>
              <a:rPr lang="en-US" dirty="0"/>
              <a:t>” directory should now contain a file named “files_list.txt”.</a:t>
            </a:r>
          </a:p>
          <a:p>
            <a:pPr lvl="2"/>
            <a:r>
              <a:rPr lang="en-US" dirty="0"/>
              <a:t>To retrieve a compile command for a particular file enter the following:</a:t>
            </a:r>
          </a:p>
          <a:p>
            <a:pPr lvl="3"/>
            <a:r>
              <a:rPr lang="en-US" dirty="0" err="1"/>
              <a:t>vcdb</a:t>
            </a:r>
            <a:r>
              <a:rPr lang="en-US" dirty="0"/>
              <a:t> --cmd-verb=gcc.exe --file=</a:t>
            </a:r>
            <a:r>
              <a:rPr lang="en-US" dirty="0" err="1"/>
              <a:t>lapi.c</a:t>
            </a:r>
            <a:r>
              <a:rPr lang="en-US" dirty="0"/>
              <a:t> </a:t>
            </a:r>
            <a:r>
              <a:rPr lang="en-US" dirty="0" err="1"/>
              <a:t>getcommand</a:t>
            </a:r>
            <a:endParaRPr lang="en-US" dirty="0"/>
          </a:p>
          <a:p>
            <a:pPr lvl="2"/>
            <a:r>
              <a:rPr lang="en-US" dirty="0"/>
              <a:t>To retrieve linker commands enter the following:</a:t>
            </a:r>
          </a:p>
          <a:p>
            <a:pPr lvl="3"/>
            <a:r>
              <a:rPr lang="en-US" dirty="0" err="1"/>
              <a:t>vcdb</a:t>
            </a:r>
            <a:r>
              <a:rPr lang="en-US" dirty="0"/>
              <a:t> --cmd-verb=gcc.exe </a:t>
            </a:r>
            <a:r>
              <a:rPr lang="en-US" dirty="0" err="1"/>
              <a:t>getlinkcmd</a:t>
            </a:r>
            <a:endParaRPr lang="en-US" dirty="0"/>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a:t>
            </a:r>
            <a:r>
              <a:rPr lang="en-US" dirty="0" err="1"/>
              <a:t>vcshell</a:t>
            </a:r>
            <a:r>
              <a:rPr lang="en-US" dirty="0"/>
              <a:t>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a:t>
            </a:r>
            <a:r>
              <a:rPr lang="en-US" dirty="0" err="1"/>
              <a:t>SupportFiles</a:t>
            </a:r>
            <a:r>
              <a:rPr lang="en-US" dirty="0"/>
              <a:t>” directory.</a:t>
            </a:r>
          </a:p>
          <a:p>
            <a:pPr lvl="3"/>
            <a:r>
              <a:rPr lang="en-US" dirty="0"/>
              <a:t>Enter “cd %VCAST_SUPPORT_FILES%”</a:t>
            </a:r>
          </a:p>
          <a:p>
            <a:pPr lvl="3"/>
            <a:r>
              <a:rPr lang="en-US" dirty="0"/>
              <a:t>Running the </a:t>
            </a:r>
            <a:r>
              <a:rPr lang="en-US" dirty="0" err="1"/>
              <a:t>vcshell</a:t>
            </a:r>
            <a:r>
              <a:rPr lang="en-US" dirty="0"/>
              <a:t> command from </a:t>
            </a:r>
            <a:r>
              <a:rPr lang="en-US" dirty="0" err="1"/>
              <a:t>SupportFiles</a:t>
            </a:r>
            <a:r>
              <a:rPr lang="en-US" dirty="0"/>
              <a:t> will place the </a:t>
            </a:r>
            <a:r>
              <a:rPr lang="en-US" dirty="0" err="1"/>
              <a:t>vcshell</a:t>
            </a:r>
            <a:r>
              <a:rPr lang="en-US" dirty="0"/>
              <a:t> database in this directory.</a:t>
            </a:r>
          </a:p>
          <a:p>
            <a:pPr lvl="2"/>
            <a:r>
              <a:rPr lang="en-US" dirty="0"/>
              <a:t>Enter “</a:t>
            </a:r>
            <a:r>
              <a:rPr lang="en-US" dirty="0" err="1"/>
              <a:t>vcshell</a:t>
            </a:r>
            <a:r>
              <a:rPr lang="en-US" dirty="0"/>
              <a:t> --</a:t>
            </a:r>
            <a:r>
              <a:rPr lang="en-US" dirty="0" err="1"/>
              <a:t>vcbg</a:t>
            </a:r>
            <a:r>
              <a:rPr lang="en-US" dirty="0"/>
              <a:t> --echo --out=build_log.txt make -C %VCAST_SRC_BASE% clean generic”</a:t>
            </a:r>
          </a:p>
          <a:p>
            <a:pPr lvl="2"/>
            <a:r>
              <a:rPr lang="en-US" dirty="0"/>
              <a:t>Navigate to the “</a:t>
            </a:r>
            <a:r>
              <a:rPr lang="en-US" dirty="0" err="1"/>
              <a:t>SupportFiles</a:t>
            </a:r>
            <a:r>
              <a:rPr lang="en-US" dirty="0"/>
              <a:t>”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a:t>
            </a:r>
            <a:r>
              <a:rPr lang="en-US" dirty="0" err="1"/>
              <a:t>vcdb</a:t>
            </a:r>
            <a:r>
              <a:rPr lang="en-US" dirty="0"/>
              <a:t>” utility tool.</a:t>
            </a:r>
          </a:p>
          <a:p>
            <a:pPr lvl="2"/>
            <a:r>
              <a:rPr lang="en-US" dirty="0"/>
              <a:t>To see a list of compile command verbs used during the build enter the following:</a:t>
            </a:r>
          </a:p>
          <a:p>
            <a:pPr lvl="3"/>
            <a:r>
              <a:rPr lang="en-US" dirty="0" err="1"/>
              <a:t>vcdb</a:t>
            </a:r>
            <a:r>
              <a:rPr lang="en-US" dirty="0"/>
              <a:t> </a:t>
            </a:r>
            <a:r>
              <a:rPr lang="en-US" dirty="0" err="1"/>
              <a:t>dumpverbs</a:t>
            </a:r>
            <a:endParaRPr lang="en-US" dirty="0"/>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err="1"/>
              <a:t>vcdb</a:t>
            </a:r>
            <a:r>
              <a:rPr lang="en-US" dirty="0"/>
              <a:t> --cmd-verb=gcc.exe  </a:t>
            </a:r>
            <a:r>
              <a:rPr lang="en-US" dirty="0" err="1"/>
              <a:t>getfiles</a:t>
            </a:r>
            <a:r>
              <a:rPr lang="en-US" dirty="0"/>
              <a:t> &gt;&gt; files_list.txt </a:t>
            </a:r>
          </a:p>
          <a:p>
            <a:pPr lvl="3"/>
            <a:r>
              <a:rPr lang="en-US" dirty="0"/>
              <a:t>The “</a:t>
            </a:r>
            <a:r>
              <a:rPr lang="en-US" dirty="0" err="1"/>
              <a:t>SupportFiles</a:t>
            </a:r>
            <a:r>
              <a:rPr lang="en-US" dirty="0"/>
              <a:t>” directory should now contain a file named “files_list.txt”.</a:t>
            </a:r>
          </a:p>
          <a:p>
            <a:pPr lvl="2"/>
            <a:r>
              <a:rPr lang="en-US" dirty="0"/>
              <a:t>To retrieve a compile command for a particular file enter the following:</a:t>
            </a:r>
          </a:p>
          <a:p>
            <a:pPr lvl="3"/>
            <a:r>
              <a:rPr lang="en-US" dirty="0" err="1"/>
              <a:t>vcdb</a:t>
            </a:r>
            <a:r>
              <a:rPr lang="en-US" dirty="0"/>
              <a:t> --cmd-verb=gcc.exe --file=</a:t>
            </a:r>
            <a:r>
              <a:rPr lang="en-US" dirty="0" err="1"/>
              <a:t>lapi.c</a:t>
            </a:r>
            <a:r>
              <a:rPr lang="en-US" dirty="0"/>
              <a:t> </a:t>
            </a:r>
            <a:r>
              <a:rPr lang="en-US" dirty="0" err="1"/>
              <a:t>getcommand</a:t>
            </a:r>
            <a:endParaRPr lang="en-US" dirty="0"/>
          </a:p>
          <a:p>
            <a:pPr lvl="2"/>
            <a:r>
              <a:rPr lang="en-US" dirty="0"/>
              <a:t>To retrieve linker commands enter the following:</a:t>
            </a:r>
          </a:p>
          <a:p>
            <a:pPr lvl="3"/>
            <a:r>
              <a:rPr lang="en-US" dirty="0" err="1"/>
              <a:t>vcdb</a:t>
            </a:r>
            <a:r>
              <a:rPr lang="en-US" dirty="0"/>
              <a:t> --cmd-verb=gcc.exe </a:t>
            </a:r>
            <a:r>
              <a:rPr lang="en-US" dirty="0" err="1"/>
              <a:t>getlinkcmd</a:t>
            </a:r>
            <a:endParaRPr lang="en-US" dirty="0"/>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a:t>
            </a:r>
            <a:r>
              <a:rPr lang="en-US" dirty="0" err="1"/>
              <a:t>vcshell</a:t>
            </a:r>
            <a:r>
              <a:rPr lang="en-US" dirty="0"/>
              <a:t>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a:t>
            </a:r>
            <a:r>
              <a:rPr lang="en-US" sz="1400" dirty="0" err="1"/>
              <a:t>VectorCAST</a:t>
            </a:r>
            <a:r>
              <a:rPr lang="en-US" sz="1400" dirty="0"/>
              <a:t> and create two directories in “</a:t>
            </a:r>
            <a:r>
              <a:rPr lang="en-US" sz="1400" dirty="0" err="1"/>
              <a:t>vcast_working</a:t>
            </a:r>
            <a:r>
              <a:rPr lang="en-US" sz="1400" dirty="0"/>
              <a:t>” named “</a:t>
            </a:r>
            <a:r>
              <a:rPr lang="en-US" sz="1400" dirty="0" err="1"/>
              <a:t>MinGW_Template</a:t>
            </a:r>
            <a:r>
              <a:rPr lang="en-US" sz="1400" dirty="0"/>
              <a:t>” and “T32_Template</a:t>
            </a:r>
          </a:p>
          <a:p>
            <a:pPr lvl="3"/>
            <a:r>
              <a:rPr lang="en-US" sz="1200" dirty="0" err="1"/>
              <a:t>mkdir</a:t>
            </a:r>
            <a:r>
              <a:rPr lang="en-US" sz="1200" dirty="0"/>
              <a:t> </a:t>
            </a:r>
            <a:r>
              <a:rPr lang="en-US" sz="1200" dirty="0" err="1"/>
              <a:t>MinGW_Template</a:t>
            </a:r>
            <a:endParaRPr lang="en-US" sz="1200" dirty="0"/>
          </a:p>
          <a:p>
            <a:pPr lvl="3"/>
            <a:r>
              <a:rPr lang="en-US" sz="1200" dirty="0" err="1"/>
              <a:t>mkdir</a:t>
            </a:r>
            <a:r>
              <a:rPr lang="en-US" sz="1200" dirty="0"/>
              <a:t> T32_Template</a:t>
            </a:r>
          </a:p>
          <a:p>
            <a:pPr lvl="1">
              <a:buClr>
                <a:srgbClr val="000000"/>
              </a:buClr>
              <a:buSzPct val="100000"/>
              <a:buFont typeface="+mj-lt"/>
              <a:buAutoNum type="arabicPeriod"/>
            </a:pPr>
            <a:r>
              <a:rPr lang="en-US" sz="1400" dirty="0"/>
              <a:t>In </a:t>
            </a:r>
            <a:r>
              <a:rPr lang="en-US" sz="1400" dirty="0" err="1"/>
              <a:t>VectorCAST</a:t>
            </a:r>
            <a:r>
              <a:rPr lang="en-US" sz="1400" dirty="0"/>
              <a:t> change the working directory to the </a:t>
            </a:r>
            <a:r>
              <a:rPr lang="en-US" sz="1400" dirty="0" err="1"/>
              <a:t>MinGW_Template</a:t>
            </a:r>
            <a:r>
              <a:rPr lang="en-US" sz="1400" dirty="0"/>
              <a:t>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a:t>
            </a:r>
            <a:r>
              <a:rPr lang="en-US" sz="1200" dirty="0" err="1"/>
              <a:t>SupportFiles</a:t>
            </a:r>
            <a:r>
              <a:rPr lang="en-US" sz="1200" dirty="0"/>
              <a:t> folder and get the compile and linker command for source file </a:t>
            </a:r>
            <a:r>
              <a:rPr lang="en-US" sz="1200" dirty="0" err="1"/>
              <a:t>lapi.c</a:t>
            </a:r>
            <a:r>
              <a:rPr lang="en-US" sz="1200" dirty="0"/>
              <a:t> from the </a:t>
            </a:r>
            <a:r>
              <a:rPr lang="en-US" sz="1200" dirty="0" err="1"/>
              <a:t>vcshell</a:t>
            </a:r>
            <a:r>
              <a:rPr lang="en-US" sz="1200" dirty="0"/>
              <a:t> database. </a:t>
            </a:r>
            <a:r>
              <a:rPr lang="en-US" sz="1200" b="1" dirty="0"/>
              <a:t>Note: Paste these commands into a text document for use in later steps.</a:t>
            </a:r>
          </a:p>
          <a:p>
            <a:pPr lvl="4"/>
            <a:r>
              <a:rPr lang="en-US" sz="1200" dirty="0" err="1"/>
              <a:t>vcdb</a:t>
            </a:r>
            <a:r>
              <a:rPr lang="en-US" sz="1200" dirty="0"/>
              <a:t> --cmd-verb=gcc.exe --file=</a:t>
            </a:r>
            <a:r>
              <a:rPr lang="en-US" sz="1200" dirty="0" err="1"/>
              <a:t>lapi.c</a:t>
            </a:r>
            <a:r>
              <a:rPr lang="en-US" sz="1200" dirty="0"/>
              <a:t> </a:t>
            </a:r>
            <a:r>
              <a:rPr lang="en-US" sz="1200" dirty="0" err="1"/>
              <a:t>getcommand</a:t>
            </a:r>
            <a:endParaRPr lang="en-US" sz="1200" dirty="0"/>
          </a:p>
          <a:p>
            <a:pPr lvl="4"/>
            <a:r>
              <a:rPr lang="en-US" sz="1200" dirty="0" err="1"/>
              <a:t>vcdb</a:t>
            </a:r>
            <a:r>
              <a:rPr lang="en-US" sz="1200" dirty="0"/>
              <a:t> --cmd-verb=gcc.exe </a:t>
            </a:r>
            <a:r>
              <a:rPr lang="en-US" sz="1200" dirty="0" err="1"/>
              <a:t>getlinkcmd</a:t>
            </a:r>
            <a:endParaRPr lang="en-US" sz="1200" dirty="0"/>
          </a:p>
          <a:p>
            <a:pPr marL="639450" lvl="3" indent="-171450"/>
            <a:r>
              <a:rPr lang="en-US" sz="1200" dirty="0"/>
              <a:t>Copy the command for </a:t>
            </a:r>
            <a:r>
              <a:rPr lang="en-US" sz="1200" dirty="0" err="1"/>
              <a:t>lapi.c</a:t>
            </a:r>
            <a:r>
              <a:rPr lang="en-US" sz="1200" dirty="0"/>
              <a:t>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a:t>
            </a:r>
            <a:r>
              <a:rPr lang="en-US" sz="1200" dirty="0" err="1"/>
              <a:t>lapi.c</a:t>
            </a:r>
            <a:r>
              <a:rPr lang="en-US" sz="1200" dirty="0"/>
              <a:t>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a:t>
            </a:r>
            <a:r>
              <a:rPr lang="en-US" sz="1200" dirty="0" err="1"/>
              <a:t>lapi.c</a:t>
            </a:r>
            <a:r>
              <a:rPr lang="en-US" sz="1200" dirty="0"/>
              <a:t> compile command and enter them in the Preprocessor and Compiler command.</a:t>
            </a:r>
          </a:p>
          <a:p>
            <a:pPr marL="855450" lvl="4" indent="-171450"/>
            <a:r>
              <a:rPr lang="en-US" sz="1200" dirty="0"/>
              <a:t>Flags: -std=gnu99 -O2 -Wall –</a:t>
            </a:r>
            <a:r>
              <a:rPr lang="en-US" sz="1200" dirty="0" err="1"/>
              <a:t>Wextra</a:t>
            </a:r>
            <a:endParaRPr lang="en-US" sz="1200" dirty="0"/>
          </a:p>
          <a:p>
            <a:pPr marL="639450" lvl="3" indent="-171450"/>
            <a:r>
              <a:rPr lang="en-US" sz="1200" dirty="0"/>
              <a:t>Extract the linker commands from the link command and enter them on the Linker/Debug tab under Linker options</a:t>
            </a:r>
          </a:p>
          <a:p>
            <a:pPr marL="855450" lvl="4" indent="-171450"/>
            <a:r>
              <a:rPr lang="en-US" sz="1200" dirty="0"/>
              <a:t>Option: -std=gnu99</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a:t>
            </a:r>
            <a:r>
              <a:rPr lang="en-US" dirty="0" err="1"/>
              <a:t>con’t</a:t>
            </a:r>
            <a:endParaRPr lang="en-US" dirty="0"/>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stretch>
            <a:fillRect/>
          </a:stretch>
        </p:blipFill>
        <p:spPr>
          <a:xfrm>
            <a:off x="6376148" y="1705120"/>
            <a:ext cx="5149852" cy="3985600"/>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a:t>
            </a:r>
            <a:r>
              <a:rPr lang="en-US" dirty="0" err="1"/>
              <a:t>Statement+Branch</a:t>
            </a:r>
            <a:r>
              <a:rPr lang="en-US" dirty="0"/>
              <a:t>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a:t>
            </a:r>
            <a:r>
              <a:rPr lang="en-US" dirty="0" err="1"/>
              <a:t>src</a:t>
            </a:r>
            <a:r>
              <a:rPr lang="en-US" dirty="0"/>
              <a:t>”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a:t>
            </a:r>
            <a:r>
              <a:rPr lang="en-US" dirty="0" err="1"/>
              <a:t>lapi.c</a:t>
            </a:r>
            <a:r>
              <a:rPr lang="en-US" dirty="0"/>
              <a:t>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a:t>
            </a:r>
            <a:r>
              <a:rPr lang="en-US" dirty="0" err="1"/>
              <a:t>SupportFiles</a:t>
            </a:r>
            <a:r>
              <a:rPr lang="en-US" dirty="0"/>
              <a:t> folder.</a:t>
            </a:r>
          </a:p>
          <a:p>
            <a:pPr lvl="3"/>
            <a:r>
              <a:rPr lang="en-US" dirty="0"/>
              <a:t>Open the command prompt and navigate to the </a:t>
            </a:r>
            <a:r>
              <a:rPr lang="en-US" dirty="0" err="1"/>
              <a:t>MinGW_Template</a:t>
            </a:r>
            <a:r>
              <a:rPr lang="en-US" dirty="0"/>
              <a:t> directory enter the following command</a:t>
            </a:r>
          </a:p>
          <a:p>
            <a:pPr lvl="4"/>
            <a:r>
              <a:rPr lang="en-US" dirty="0"/>
              <a:t>copy CCAST_.CFG ..\</a:t>
            </a:r>
            <a:r>
              <a:rPr lang="en-US" dirty="0" err="1"/>
              <a:t>SupportFiles</a:t>
            </a:r>
            <a:r>
              <a:rPr lang="en-US" dirty="0"/>
              <a:t>\</a:t>
            </a:r>
            <a:r>
              <a:rPr lang="en-US" dirty="0" err="1"/>
              <a:t>MinGW_CCAST_.CFG</a:t>
            </a:r>
            <a:endParaRPr lang="en-US" dirty="0"/>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a:t>
            </a:r>
            <a:r>
              <a:rPr lang="en-US" dirty="0" err="1"/>
              <a:t>con’t</a:t>
            </a:r>
            <a:endParaRPr lang="en-US" dirty="0"/>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a:t>
            </a:r>
            <a:r>
              <a:rPr lang="en-US" dirty="0" err="1"/>
              <a:t>vcast_working</a:t>
            </a:r>
            <a:r>
              <a:rPr lang="en-US" dirty="0"/>
              <a:t>”.</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a:t>
            </a:r>
            <a:r>
              <a:rPr lang="en-US" dirty="0" err="1"/>
              <a:t>VectorCAST</a:t>
            </a:r>
            <a:r>
              <a:rPr lang="en-US" dirty="0"/>
              <a:t> Project based on the MinGW template environment’s configuration file.</a:t>
            </a:r>
          </a:p>
          <a:p>
            <a:pPr lvl="3"/>
            <a:r>
              <a:rPr lang="en-US" dirty="0"/>
              <a:t>Select File-&gt;New-&gt;</a:t>
            </a:r>
            <a:r>
              <a:rPr lang="en-US" dirty="0" err="1"/>
              <a:t>VectorCAST</a:t>
            </a:r>
            <a:r>
              <a:rPr lang="en-US" dirty="0"/>
              <a:t> Project-&gt;From Configuration file.</a:t>
            </a:r>
          </a:p>
          <a:p>
            <a:pPr lvl="3"/>
            <a:r>
              <a:rPr lang="en-US" dirty="0"/>
              <a:t>Project Name: </a:t>
            </a:r>
            <a:r>
              <a:rPr lang="en-US" dirty="0" err="1"/>
              <a:t>Lua_Testing</a:t>
            </a:r>
            <a:endParaRPr lang="en-US" dirty="0"/>
          </a:p>
          <a:p>
            <a:pPr lvl="3"/>
            <a:r>
              <a:rPr lang="en-US" dirty="0"/>
              <a:t>Select the configuration file by clicking on the browse button, navigate to the </a:t>
            </a:r>
            <a:r>
              <a:rPr lang="en-US" dirty="0" err="1"/>
              <a:t>MinGW_Template</a:t>
            </a:r>
            <a:r>
              <a:rPr lang="en-US" dirty="0"/>
              <a:t> directory, select CCAST_.CFG and click on Open.</a:t>
            </a:r>
          </a:p>
          <a:p>
            <a:pPr lvl="3"/>
            <a:r>
              <a:rPr lang="en-US" dirty="0"/>
              <a:t>In the Project View there should be a </a:t>
            </a:r>
            <a:r>
              <a:rPr lang="en-US" dirty="0" err="1"/>
              <a:t>Lua_Testing</a:t>
            </a:r>
            <a:r>
              <a:rPr lang="en-US" dirty="0"/>
              <a:t> project with GNU_Native_9.x_9.2_C compiler node.</a:t>
            </a:r>
          </a:p>
          <a:p>
            <a:pPr lvl="4"/>
            <a:r>
              <a:rPr lang="en-US" dirty="0"/>
              <a:t>Rename the Test Suite and Group node to “</a:t>
            </a:r>
            <a:r>
              <a:rPr lang="en-US" dirty="0" err="1"/>
              <a:t>MinGW_UnitTestSuite</a:t>
            </a:r>
            <a:r>
              <a:rPr lang="en-US" dirty="0"/>
              <a:t>” and </a:t>
            </a:r>
            <a:r>
              <a:rPr lang="en-US" dirty="0" err="1"/>
              <a:t>MinGW_UnitTestGroup</a:t>
            </a:r>
            <a:r>
              <a:rPr lang="en-US" dirty="0"/>
              <a:t> respectively</a:t>
            </a:r>
          </a:p>
          <a:p>
            <a:pPr lvl="1">
              <a:buClr>
                <a:srgbClr val="000000"/>
              </a:buClr>
              <a:buSzPct val="100000"/>
              <a:buFont typeface="Wingdings 3" panose="05040102010807070707" pitchFamily="18" charset="2"/>
              <a:buAutoNum type="arabicPeriod"/>
            </a:pPr>
            <a:r>
              <a:rPr lang="en-US" dirty="0"/>
              <a:t>Import the LAPI environment into the project</a:t>
            </a:r>
          </a:p>
          <a:p>
            <a:pPr lvl="3"/>
            <a:r>
              <a:rPr lang="en-US" dirty="0"/>
              <a:t>Right click on the group node and select Create Unit Test Environment-&gt;From Script.</a:t>
            </a:r>
          </a:p>
          <a:p>
            <a:pPr lvl="3"/>
            <a:r>
              <a:rPr lang="en-US" dirty="0"/>
              <a:t>Navigate to the </a:t>
            </a:r>
            <a:r>
              <a:rPr lang="en-US" dirty="0" err="1"/>
              <a:t>MinGW_Template</a:t>
            </a:r>
            <a:r>
              <a:rPr lang="en-US" dirty="0"/>
              <a:t> directory and select </a:t>
            </a:r>
            <a:r>
              <a:rPr lang="en-US" dirty="0" err="1"/>
              <a:t>LAPI.env</a:t>
            </a:r>
            <a:endParaRPr lang="en-US" dirty="0"/>
          </a:p>
          <a:p>
            <a:pPr lvl="3"/>
            <a:r>
              <a:rPr lang="en-US" dirty="0"/>
              <a:t>The environment will build and open </a:t>
            </a:r>
          </a:p>
          <a:p>
            <a:pPr marL="285750" lvl="1" indent="-285750">
              <a:buClr>
                <a:srgbClr val="000000"/>
              </a:buClr>
              <a:buSzPct val="100000"/>
              <a:buFont typeface="Wingdings 3" panose="05040102010807070707" pitchFamily="18" charset="2"/>
              <a:buAutoNum type="arabicPeriod"/>
            </a:pPr>
            <a:r>
              <a:rPr lang="en-US" dirty="0"/>
              <a:t>Insert some test cases to make sure they run to completion</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a:t>
            </a:r>
            <a:r>
              <a:rPr lang="en-US" dirty="0" err="1"/>
              <a:t>VectorCAST</a:t>
            </a:r>
            <a:r>
              <a:rPr lang="en-US" dirty="0"/>
              <a: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a:t>
            </a:r>
            <a:r>
              <a:rPr lang="en-US" sz="2000" dirty="0" err="1"/>
              <a:t>VectorCAST</a:t>
            </a:r>
            <a:r>
              <a:rPr lang="en-US" sz="2000" dirty="0"/>
              <a:t> Project level (gear icon)</a:t>
            </a:r>
          </a:p>
          <a:p>
            <a:pPr lvl="3"/>
            <a:r>
              <a:rPr lang="en-US" sz="1800" dirty="0"/>
              <a:t>In the project column add the directory to the source files and convert the path to VCAST_SRC_BASE environment variable. </a:t>
            </a:r>
          </a:p>
          <a:p>
            <a:pPr lvl="3"/>
            <a:r>
              <a:rPr lang="en-US" sz="1800" dirty="0"/>
              <a:t>Close the configuration editor and save.</a:t>
            </a:r>
          </a:p>
          <a:p>
            <a:pPr>
              <a:buNone/>
            </a:pPr>
            <a:r>
              <a:rPr lang="en-US" sz="1800" dirty="0"/>
              <a:t>See screenshot on next page.</a:t>
            </a:r>
            <a:endParaRPr lang="en-US" sz="2000" dirty="0"/>
          </a:p>
          <a:p>
            <a:pPr lvl="3"/>
            <a:endParaRPr lang="en-US" sz="1800" dirty="0"/>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http://purl.org/dc/elements/1.1/"/>
    <ds:schemaRef ds:uri="http://schemas.microsoft.com/office/2006/metadata/properties"/>
    <ds:schemaRef ds:uri="http://schemas.microsoft.com/office/infopath/2007/PartnerControls"/>
    <ds:schemaRef ds:uri="82ea2ca9-841d-4674-b1fa-c50b97dac731"/>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9887</Words>
  <Application>Microsoft Office PowerPoint</Application>
  <PresentationFormat>Widescreen</PresentationFormat>
  <Paragraphs>1332</Paragraphs>
  <Slides>109</Slides>
  <Notes>109</Notes>
  <HiddenSlides>1</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109</vt:i4>
      </vt:variant>
      <vt:variant>
        <vt:lpstr>Custom Shows</vt:lpstr>
      </vt:variant>
      <vt:variant>
        <vt:i4>50</vt:i4>
      </vt:variant>
    </vt:vector>
  </HeadingPairs>
  <TitlesOfParts>
    <vt:vector size="170"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970</cp:revision>
  <cp:lastPrinted>2020-03-20T13:52:24Z</cp:lastPrinted>
  <dcterms:created xsi:type="dcterms:W3CDTF">2018-03-09T12:40:02Z</dcterms:created>
  <dcterms:modified xsi:type="dcterms:W3CDTF">2020-07-30T15:30:24Z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2020-06-04T07:00:00Z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